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7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8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9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0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11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12.xml" ContentType="application/vnd.openxmlformats-officedocument.theme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3.xml" ContentType="application/vnd.openxmlformats-officedocument.theme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theme/theme14.xml" ContentType="application/vnd.openxmlformats-officedocument.theme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theme/theme15.xml" ContentType="application/vnd.openxmlformats-officedocument.theme+xml"/>
  <Override PartName="/ppt/tags/tag3.xml" ContentType="application/vnd.openxmlformats-officedocument.presentationml.tags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theme/theme16.xml" ContentType="application/vnd.openxmlformats-officedocument.theme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9" r:id="rId3"/>
    <p:sldMasterId id="2147483678" r:id="rId4"/>
    <p:sldMasterId id="2147483691" r:id="rId5"/>
    <p:sldMasterId id="2147483704" r:id="rId6"/>
    <p:sldMasterId id="2147483727" r:id="rId7"/>
    <p:sldMasterId id="2147483746" r:id="rId8"/>
    <p:sldMasterId id="2147483759" r:id="rId9"/>
    <p:sldMasterId id="2147483772" r:id="rId10"/>
    <p:sldMasterId id="2147483785" r:id="rId11"/>
    <p:sldMasterId id="2147483811" r:id="rId12"/>
    <p:sldMasterId id="2147483823" r:id="rId13"/>
    <p:sldMasterId id="2147483835" r:id="rId14"/>
    <p:sldMasterId id="2147483893" r:id="rId15"/>
    <p:sldMasterId id="2147483906" r:id="rId16"/>
    <p:sldMasterId id="2147483918" r:id="rId17"/>
  </p:sldMasterIdLst>
  <p:notesMasterIdLst>
    <p:notesMasterId r:id="rId47"/>
  </p:notesMasterIdLst>
  <p:sldIdLst>
    <p:sldId id="262" r:id="rId18"/>
    <p:sldId id="2147470809" r:id="rId19"/>
    <p:sldId id="2790783" r:id="rId20"/>
    <p:sldId id="2147470768" r:id="rId21"/>
    <p:sldId id="2790798" r:id="rId22"/>
    <p:sldId id="2790675" r:id="rId23"/>
    <p:sldId id="14999855" r:id="rId24"/>
    <p:sldId id="16764335" r:id="rId25"/>
    <p:sldId id="2147470769" r:id="rId26"/>
    <p:sldId id="2147470808" r:id="rId27"/>
    <p:sldId id="2147470803" r:id="rId28"/>
    <p:sldId id="2147470796" r:id="rId29"/>
    <p:sldId id="2147470806" r:id="rId30"/>
    <p:sldId id="2147470807" r:id="rId31"/>
    <p:sldId id="2790764" r:id="rId32"/>
    <p:sldId id="16764336" r:id="rId33"/>
    <p:sldId id="2790700" r:id="rId34"/>
    <p:sldId id="2790697" r:id="rId35"/>
    <p:sldId id="16764341" r:id="rId36"/>
    <p:sldId id="16764342" r:id="rId37"/>
    <p:sldId id="2147470810" r:id="rId38"/>
    <p:sldId id="2147470811" r:id="rId39"/>
    <p:sldId id="2147470812" r:id="rId40"/>
    <p:sldId id="2147470813" r:id="rId41"/>
    <p:sldId id="2147470814" r:id="rId42"/>
    <p:sldId id="2147470815" r:id="rId43"/>
    <p:sldId id="2147470816" r:id="rId44"/>
    <p:sldId id="2147470817" r:id="rId45"/>
    <p:sldId id="935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4291CB4-86E8-4DAA-B807-16C64F79290C}">
          <p14:sldIdLst>
            <p14:sldId id="262"/>
            <p14:sldId id="2147470809"/>
            <p14:sldId id="2790783"/>
            <p14:sldId id="2147470768"/>
            <p14:sldId id="2790798"/>
            <p14:sldId id="2790675"/>
            <p14:sldId id="14999855"/>
            <p14:sldId id="16764335"/>
            <p14:sldId id="2147470769"/>
            <p14:sldId id="2147470808"/>
            <p14:sldId id="2147470803"/>
            <p14:sldId id="2147470796"/>
            <p14:sldId id="2147470806"/>
            <p14:sldId id="2147470807"/>
            <p14:sldId id="2790764"/>
            <p14:sldId id="16764336"/>
            <p14:sldId id="2790700"/>
            <p14:sldId id="2790697"/>
            <p14:sldId id="16764341"/>
            <p14:sldId id="16764342"/>
            <p14:sldId id="2147470810"/>
            <p14:sldId id="2147470811"/>
            <p14:sldId id="2147470812"/>
            <p14:sldId id="2147470813"/>
            <p14:sldId id="2147470814"/>
            <p14:sldId id="2147470815"/>
            <p14:sldId id="2147470816"/>
            <p14:sldId id="2147470817"/>
            <p14:sldId id="935"/>
          </p14:sldIdLst>
        </p14:section>
        <p14:section name="Раздел без заголовка" id="{E810E74C-C8E8-44DB-9DF8-714EC1D9630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rlovskaya, Yulia" initials="OY" lastIdx="3" clrIdx="0"/>
  <p:cmAuthor id="2" name="Milshin, Artur" initials="MA" lastIdx="14" clrIdx="1"/>
  <p:cmAuthor id="3" name="Olga Rizakhanova" initials="ОR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960" autoAdjust="0"/>
  </p:normalViewPr>
  <p:slideViewPr>
    <p:cSldViewPr snapToGrid="0" showGuides="1">
      <p:cViewPr varScale="1">
        <p:scale>
          <a:sx n="69" d="100"/>
          <a:sy n="69" d="100"/>
        </p:scale>
        <p:origin x="144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79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slide" Target="slides/slide25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slide" Target="slides/slide29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41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4" Type="http://schemas.openxmlformats.org/officeDocument/2006/relationships/slide" Target="slides/slide27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commentAuthors" Target="commentAuthors.xml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5036674351833443E-2"/>
          <c:y val="2.8029441311146153E-2"/>
          <c:w val="0.92950775098425187"/>
          <c:h val="0.87012916579719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Sheet1!$A$2:$A$3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0-EDC9-40BE-9D00-CBA446D6703C}"/>
            </c:ext>
          </c:extLst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8080"/>
            </a:solidFill>
            <a:ln>
              <a:noFill/>
            </a:ln>
            <a:effectLst/>
          </c:spPr>
          <c:invertIfNegative val="0"/>
          <c:val>
            <c:numRef>
              <c:f>Sheet1!$B$2:$B$3</c:f>
              <c:numCache>
                <c:formatCode>General</c:formatCode>
                <c:ptCount val="2"/>
                <c:pt idx="0">
                  <c:v>-40</c:v>
                </c:pt>
                <c:pt idx="1">
                  <c:v>-42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DC9-40BE-9D00-CBA446D6703C}"/>
            </c:ext>
          </c:extLst>
        </c:ser>
        <c:ser>
          <c:idx val="2"/>
          <c:order val="2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ysClr val="windowText" lastClr="000000">
                <a:lumMod val="50000"/>
                <a:lumOff val="50000"/>
              </a:sysClr>
            </a:solidFill>
            <a:ln>
              <a:noFill/>
            </a:ln>
            <a:effectLst/>
          </c:spPr>
          <c:invertIfNegative val="0"/>
          <c:val>
            <c:numRef>
              <c:f>Sheet1!$C$2:$C$3</c:f>
              <c:numCache>
                <c:formatCode>General</c:formatCode>
                <c:ptCount val="2"/>
                <c:pt idx="0">
                  <c:v>-46</c:v>
                </c:pt>
                <c:pt idx="1">
                  <c:v>-43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DC9-40BE-9D00-CBA446D670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1"/>
        <c:overlap val="-7"/>
        <c:axId val="149239680"/>
        <c:axId val="149686912"/>
      </c:barChart>
      <c:catAx>
        <c:axId val="14923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2857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686912"/>
        <c:crosses val="autoZero"/>
        <c:auto val="1"/>
        <c:lblAlgn val="ctr"/>
        <c:lblOffset val="100"/>
        <c:noMultiLvlLbl val="0"/>
      </c:catAx>
      <c:valAx>
        <c:axId val="149686912"/>
        <c:scaling>
          <c:orientation val="minMax"/>
          <c:max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28575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239680"/>
        <c:crosses val="autoZero"/>
        <c:crossBetween val="between"/>
        <c:majorUnit val="1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732286657598484E-2"/>
          <c:y val="2.8029464327440141E-2"/>
          <c:w val="0.92950775098425187"/>
          <c:h val="0.87012916579719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Sheet1!$A$2:$A$3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0-C19A-4321-9432-6D43AEE87D76}"/>
            </c:ext>
          </c:extLst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8080"/>
            </a:solidFill>
            <a:ln>
              <a:noFill/>
            </a:ln>
            <a:effectLst/>
          </c:spPr>
          <c:invertIfNegative val="0"/>
          <c:val>
            <c:numRef>
              <c:f>Sheet1!$B$2:$B$3</c:f>
              <c:numCache>
                <c:formatCode>General</c:formatCode>
                <c:ptCount val="2"/>
                <c:pt idx="0">
                  <c:v>-26</c:v>
                </c:pt>
                <c:pt idx="1">
                  <c:v>-27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9A-4321-9432-6D43AEE87D76}"/>
            </c:ext>
          </c:extLst>
        </c:ser>
        <c:ser>
          <c:idx val="2"/>
          <c:order val="2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ysClr val="windowText" lastClr="000000">
                <a:lumMod val="50000"/>
                <a:lumOff val="50000"/>
              </a:sysClr>
            </a:solidFill>
            <a:ln>
              <a:noFill/>
            </a:ln>
            <a:effectLst/>
          </c:spPr>
          <c:invertIfNegative val="0"/>
          <c:val>
            <c:numRef>
              <c:f>Sheet1!$C$2:$C$3</c:f>
              <c:numCache>
                <c:formatCode>General</c:formatCode>
                <c:ptCount val="2"/>
                <c:pt idx="0">
                  <c:v>-36</c:v>
                </c:pt>
                <c:pt idx="1">
                  <c:v>-27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9A-4321-9432-6D43AEE87D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1"/>
        <c:overlap val="-7"/>
        <c:axId val="162061312"/>
        <c:axId val="162079488"/>
      </c:barChart>
      <c:catAx>
        <c:axId val="162061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2857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2079488"/>
        <c:crosses val="autoZero"/>
        <c:auto val="1"/>
        <c:lblAlgn val="ctr"/>
        <c:lblOffset val="100"/>
        <c:noMultiLvlLbl val="0"/>
      </c:catAx>
      <c:valAx>
        <c:axId val="162079488"/>
        <c:scaling>
          <c:orientation val="minMax"/>
          <c:max val="0"/>
          <c:min val="-5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28575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2061312"/>
        <c:crosses val="autoZero"/>
        <c:crossBetween val="between"/>
        <c:majorUnit val="1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#1">
  <dgm:title val=""/>
  <dgm:desc val=""/>
  <dgm:catLst>
    <dgm:cat type="accent3" pri="11100"/>
  </dgm:catLst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6B87A3-4677-481D-B647-339F92A5E8DB}" type="doc">
      <dgm:prSet loTypeId="urn:microsoft.com/office/officeart/2005/8/layout/hierarchy1#1" loCatId="hierarchy" qsTypeId="urn:microsoft.com/office/officeart/2005/8/quickstyle/simple1#1" qsCatId="simple" csTypeId="urn:microsoft.com/office/officeart/2005/8/colors/accent3_1#1" csCatId="accent3" phldr="1"/>
      <dgm:spPr/>
      <dgm:t>
        <a:bodyPr/>
        <a:lstStyle/>
        <a:p>
          <a:endParaRPr lang="ru-RU"/>
        </a:p>
      </dgm:t>
    </dgm:pt>
    <dgm:pt modelId="{96C95723-4009-4B66-BC8C-60C95D8DE95D}">
      <dgm:prSet phldrT="[Текст]" custT="1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ru-RU" sz="2000" dirty="0"/>
            <a:t>Лекарственное обеспечение граждан РФ</a:t>
          </a:r>
        </a:p>
      </dgm:t>
    </dgm:pt>
    <dgm:pt modelId="{482ED5DF-461C-4E93-8300-DA6120F7DADE}" type="parTrans" cxnId="{916A1BE9-B322-498A-BD29-805AFF0C0BED}">
      <dgm:prSet/>
      <dgm:spPr/>
      <dgm:t>
        <a:bodyPr/>
        <a:lstStyle/>
        <a:p>
          <a:endParaRPr lang="ru-RU"/>
        </a:p>
      </dgm:t>
    </dgm:pt>
    <dgm:pt modelId="{E2EB7101-712B-48F3-A514-69D34D343918}" type="sibTrans" cxnId="{916A1BE9-B322-498A-BD29-805AFF0C0BED}">
      <dgm:prSet/>
      <dgm:spPr/>
      <dgm:t>
        <a:bodyPr/>
        <a:lstStyle/>
        <a:p>
          <a:endParaRPr lang="ru-RU"/>
        </a:p>
      </dgm:t>
    </dgm:pt>
    <dgm:pt modelId="{C84D9D9F-6D88-403C-AD69-FAA118E31800}">
      <dgm:prSet phldrT="[Текст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dirty="0"/>
            <a:t>Бюджет</a:t>
          </a:r>
        </a:p>
      </dgm:t>
    </dgm:pt>
    <dgm:pt modelId="{F78C45EF-6D64-42B8-9B53-36236299210E}" type="parTrans" cxnId="{372FAD53-9344-43E4-BC14-3442892D201C}">
      <dgm:prSet/>
      <dgm:spPr/>
      <dgm:t>
        <a:bodyPr/>
        <a:lstStyle/>
        <a:p>
          <a:endParaRPr lang="ru-RU"/>
        </a:p>
      </dgm:t>
    </dgm:pt>
    <dgm:pt modelId="{F19B484A-0922-420F-84AC-E37346DAECD3}" type="sibTrans" cxnId="{372FAD53-9344-43E4-BC14-3442892D201C}">
      <dgm:prSet/>
      <dgm:spPr/>
      <dgm:t>
        <a:bodyPr/>
        <a:lstStyle/>
        <a:p>
          <a:endParaRPr lang="ru-RU"/>
        </a:p>
      </dgm:t>
    </dgm:pt>
    <dgm:pt modelId="{65A37362-75F5-480A-92AF-4238359AF33C}">
      <dgm:prSet phldrT="[Текст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dirty="0"/>
            <a:t>Расходные обязательства Федерального бюджета</a:t>
          </a:r>
        </a:p>
      </dgm:t>
    </dgm:pt>
    <dgm:pt modelId="{DB2C5B20-1406-465F-AD02-6891065B1402}" type="parTrans" cxnId="{FA19E7BF-F7E6-4374-85F4-EE2000DF38BD}">
      <dgm:prSet/>
      <dgm:spPr/>
      <dgm:t>
        <a:bodyPr/>
        <a:lstStyle/>
        <a:p>
          <a:endParaRPr lang="ru-RU"/>
        </a:p>
      </dgm:t>
    </dgm:pt>
    <dgm:pt modelId="{9263B09A-CA40-4AFB-A96B-92C67291410B}" type="sibTrans" cxnId="{FA19E7BF-F7E6-4374-85F4-EE2000DF38BD}">
      <dgm:prSet/>
      <dgm:spPr/>
      <dgm:t>
        <a:bodyPr/>
        <a:lstStyle/>
        <a:p>
          <a:endParaRPr lang="ru-RU"/>
        </a:p>
      </dgm:t>
    </dgm:pt>
    <dgm:pt modelId="{C92DB355-98DE-4D37-B63D-86D3431D811E}">
      <dgm:prSet phldrT="[Текст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sz="2400" dirty="0"/>
            <a:t>Расходные обязательства Субъекта РФ</a:t>
          </a:r>
        </a:p>
      </dgm:t>
    </dgm:pt>
    <dgm:pt modelId="{14FE530C-A4AF-4013-8A2A-5F6AAE306F23}" type="parTrans" cxnId="{D3F7A924-40EC-46C4-B250-2BA7DB910CFC}">
      <dgm:prSet/>
      <dgm:spPr/>
      <dgm:t>
        <a:bodyPr/>
        <a:lstStyle/>
        <a:p>
          <a:endParaRPr lang="ru-RU"/>
        </a:p>
      </dgm:t>
    </dgm:pt>
    <dgm:pt modelId="{4DB04BD0-198C-4472-A61C-7619DFB7935A}" type="sibTrans" cxnId="{D3F7A924-40EC-46C4-B250-2BA7DB910CFC}">
      <dgm:prSet/>
      <dgm:spPr/>
      <dgm:t>
        <a:bodyPr/>
        <a:lstStyle/>
        <a:p>
          <a:endParaRPr lang="ru-RU"/>
        </a:p>
      </dgm:t>
    </dgm:pt>
    <dgm:pt modelId="{ED594E20-4A18-4302-AE0A-BB42A601DACB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sz="1800" dirty="0"/>
            <a:t>Личные средства граждан</a:t>
          </a:r>
        </a:p>
      </dgm:t>
    </dgm:pt>
    <dgm:pt modelId="{7EBDDAD3-E8E6-4178-9DEF-2D65D73F16A6}" type="parTrans" cxnId="{41D17358-8542-45EE-84F9-74A1460D5DD5}">
      <dgm:prSet/>
      <dgm:spPr/>
      <dgm:t>
        <a:bodyPr/>
        <a:lstStyle/>
        <a:p>
          <a:endParaRPr lang="ru-RU"/>
        </a:p>
      </dgm:t>
    </dgm:pt>
    <dgm:pt modelId="{D88020A1-981C-4D8D-A86B-024A78BA0F5D}" type="sibTrans" cxnId="{41D17358-8542-45EE-84F9-74A1460D5DD5}">
      <dgm:prSet/>
      <dgm:spPr/>
      <dgm:t>
        <a:bodyPr/>
        <a:lstStyle/>
        <a:p>
          <a:endParaRPr lang="ru-RU"/>
        </a:p>
      </dgm:t>
    </dgm:pt>
    <dgm:pt modelId="{1D74B1C4-6582-4D8D-A004-85F3F9294776}">
      <dgm:prSet custT="1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ru-RU" sz="1400" b="1" dirty="0"/>
            <a:t>Средства обязательного медицинского страхования (госпитальный этап, ДС)</a:t>
          </a:r>
        </a:p>
      </dgm:t>
    </dgm:pt>
    <dgm:pt modelId="{9ACE555E-28EC-45F6-9133-EF44CE954511}" type="parTrans" cxnId="{5EBA449A-26DB-4AAB-9C0A-42F4FF048FCE}">
      <dgm:prSet/>
      <dgm:spPr/>
      <dgm:t>
        <a:bodyPr/>
        <a:lstStyle/>
        <a:p>
          <a:endParaRPr lang="ru-RU"/>
        </a:p>
      </dgm:t>
    </dgm:pt>
    <dgm:pt modelId="{F0CE8AE6-AF59-4BE6-B91E-C14B87006909}" type="sibTrans" cxnId="{5EBA449A-26DB-4AAB-9C0A-42F4FF048FCE}">
      <dgm:prSet/>
      <dgm:spPr/>
      <dgm:t>
        <a:bodyPr/>
        <a:lstStyle/>
        <a:p>
          <a:endParaRPr lang="ru-RU"/>
        </a:p>
      </dgm:t>
    </dgm:pt>
    <dgm:pt modelId="{63ECC36F-0B47-4B1A-9094-84934C968D65}">
      <dgm:prSet custT="1"/>
      <dgm:spPr>
        <a:solidFill>
          <a:schemeClr val="bg2">
            <a:lumMod val="75000"/>
            <a:alpha val="90000"/>
          </a:schemeClr>
        </a:solidFill>
      </dgm:spPr>
      <dgm:t>
        <a:bodyPr/>
        <a:lstStyle/>
        <a:p>
          <a:r>
            <a:rPr lang="ru-RU" sz="900" b="0" dirty="0"/>
            <a:t>1. Федеральный закон "О государственной социальной помощи" от 17.07.1999 N 178-ФЗ – ОНЛС</a:t>
          </a:r>
        </a:p>
        <a:p>
          <a:r>
            <a:rPr lang="ru-RU" sz="900" b="0" dirty="0"/>
            <a:t>2. </a:t>
          </a:r>
          <a:r>
            <a:rPr lang="ru-RU" sz="900" b="0" i="0" dirty="0">
              <a:solidFill>
                <a:srgbClr val="000000"/>
              </a:solidFill>
              <a:effectLst/>
              <a:latin typeface="Arial" panose="020B0604020202020204" pitchFamily="34" charset="0"/>
            </a:rPr>
            <a:t>Постановление Правительства РФ от 26 июня 2021 г. N 1025 "О внесении изменений в некоторые акты Правительства Российской Федерации по вопросам совершенствования лекарственного обеспечения граждан"</a:t>
          </a:r>
          <a:endParaRPr lang="ru-RU" sz="900" b="0" dirty="0"/>
        </a:p>
      </dgm:t>
    </dgm:pt>
    <dgm:pt modelId="{E87C461D-26D1-44FC-822A-2791029A7064}" type="parTrans" cxnId="{076FF2C4-6EB2-4491-B124-366089710B86}">
      <dgm:prSet/>
      <dgm:spPr/>
      <dgm:t>
        <a:bodyPr/>
        <a:lstStyle/>
        <a:p>
          <a:endParaRPr lang="ru-RU"/>
        </a:p>
      </dgm:t>
    </dgm:pt>
    <dgm:pt modelId="{7923BDD7-10B3-43F6-8719-B036358786D4}" type="sibTrans" cxnId="{076FF2C4-6EB2-4491-B124-366089710B86}">
      <dgm:prSet/>
      <dgm:spPr/>
      <dgm:t>
        <a:bodyPr/>
        <a:lstStyle/>
        <a:p>
          <a:endParaRPr lang="ru-RU"/>
        </a:p>
      </dgm:t>
    </dgm:pt>
    <dgm:pt modelId="{F29903AE-5693-442D-9A11-524201FCC270}">
      <dgm:prSet custT="1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r>
            <a:rPr lang="ru-RU" sz="1400" dirty="0"/>
            <a:t>1. НПА «О мерах по  социальной поддержке отдельных групп населения Субъекта РФ»</a:t>
          </a:r>
        </a:p>
        <a:p>
          <a:r>
            <a:rPr lang="ru-RU" sz="1400" dirty="0"/>
            <a:t>2.ТПГГ Субъекта РФ </a:t>
          </a:r>
        </a:p>
      </dgm:t>
    </dgm:pt>
    <dgm:pt modelId="{1A906244-E6E9-4FFA-ACD6-35B8FBEBAE85}" type="parTrans" cxnId="{B4CC5353-AB36-4149-BC8E-1273CA128E0E}">
      <dgm:prSet/>
      <dgm:spPr/>
      <dgm:t>
        <a:bodyPr/>
        <a:lstStyle/>
        <a:p>
          <a:endParaRPr lang="ru-RU"/>
        </a:p>
      </dgm:t>
    </dgm:pt>
    <dgm:pt modelId="{C782801D-DC6F-4811-8D66-842CE2835549}" type="sibTrans" cxnId="{B4CC5353-AB36-4149-BC8E-1273CA128E0E}">
      <dgm:prSet/>
      <dgm:spPr/>
      <dgm:t>
        <a:bodyPr/>
        <a:lstStyle/>
        <a:p>
          <a:endParaRPr lang="ru-RU"/>
        </a:p>
      </dgm:t>
    </dgm:pt>
    <dgm:pt modelId="{6BB1B7CF-D24D-4C5A-94A1-03CD65A5955E}">
      <dgm:prSet custT="1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ru-RU" sz="1600" dirty="0"/>
            <a:t>Благотворительность</a:t>
          </a:r>
        </a:p>
      </dgm:t>
    </dgm:pt>
    <dgm:pt modelId="{D19F3E54-B24C-4A51-856C-1935A9504DD9}" type="parTrans" cxnId="{70EB8FC7-7F06-4A19-A6C4-5F00CCBC2F8A}">
      <dgm:prSet/>
      <dgm:spPr/>
      <dgm:t>
        <a:bodyPr/>
        <a:lstStyle/>
        <a:p>
          <a:endParaRPr lang="ru-RU"/>
        </a:p>
      </dgm:t>
    </dgm:pt>
    <dgm:pt modelId="{E89C38CF-C1CF-453E-9FBD-3CFBEB901D91}" type="sibTrans" cxnId="{70EB8FC7-7F06-4A19-A6C4-5F00CCBC2F8A}">
      <dgm:prSet/>
      <dgm:spPr/>
      <dgm:t>
        <a:bodyPr/>
        <a:lstStyle/>
        <a:p>
          <a:endParaRPr lang="ru-RU"/>
        </a:p>
      </dgm:t>
    </dgm:pt>
    <dgm:pt modelId="{99D971F4-93A0-4A40-BBE8-ADAEFA56DA5A}" type="pres">
      <dgm:prSet presAssocID="{9C6B87A3-4677-481D-B647-339F92A5E8D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82F7F1F-C87A-482C-A53B-B36DDE5B62EE}" type="pres">
      <dgm:prSet presAssocID="{96C95723-4009-4B66-BC8C-60C95D8DE95D}" presName="hierRoot1" presStyleCnt="0"/>
      <dgm:spPr/>
    </dgm:pt>
    <dgm:pt modelId="{7C3E41B4-A7AF-4BDB-A649-C3BE3017A06F}" type="pres">
      <dgm:prSet presAssocID="{96C95723-4009-4B66-BC8C-60C95D8DE95D}" presName="composite" presStyleCnt="0"/>
      <dgm:spPr/>
    </dgm:pt>
    <dgm:pt modelId="{04514239-85C1-49EB-8C3A-EBA5BA21FBD6}" type="pres">
      <dgm:prSet presAssocID="{96C95723-4009-4B66-BC8C-60C95D8DE95D}" presName="background" presStyleLbl="node0" presStyleIdx="0" presStyleCnt="1"/>
      <dgm:spPr/>
    </dgm:pt>
    <dgm:pt modelId="{E99A186B-9623-43C5-82DF-072379CCF56F}" type="pres">
      <dgm:prSet presAssocID="{96C95723-4009-4B66-BC8C-60C95D8DE95D}" presName="text" presStyleLbl="fgAcc0" presStyleIdx="0" presStyleCnt="1" custScaleX="258583" custLinFactNeighborX="-1468" custLinFactNeighborY="16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1AFA62-1EED-4113-8F5B-29068103E33E}" type="pres">
      <dgm:prSet presAssocID="{96C95723-4009-4B66-BC8C-60C95D8DE95D}" presName="hierChild2" presStyleCnt="0"/>
      <dgm:spPr/>
    </dgm:pt>
    <dgm:pt modelId="{714E6041-27F7-413E-9420-3026A52872BA}" type="pres">
      <dgm:prSet presAssocID="{9ACE555E-28EC-45F6-9133-EF44CE954511}" presName="Name10" presStyleLbl="parChTrans1D2" presStyleIdx="0" presStyleCnt="4"/>
      <dgm:spPr/>
      <dgm:t>
        <a:bodyPr/>
        <a:lstStyle/>
        <a:p>
          <a:endParaRPr lang="ru-RU"/>
        </a:p>
      </dgm:t>
    </dgm:pt>
    <dgm:pt modelId="{37286231-C919-40D5-A0C7-D872C2E4138A}" type="pres">
      <dgm:prSet presAssocID="{1D74B1C4-6582-4D8D-A004-85F3F9294776}" presName="hierRoot2" presStyleCnt="0"/>
      <dgm:spPr/>
    </dgm:pt>
    <dgm:pt modelId="{BA253A85-3C48-4A40-A05B-0ECD91E29D02}" type="pres">
      <dgm:prSet presAssocID="{1D74B1C4-6582-4D8D-A004-85F3F9294776}" presName="composite2" presStyleCnt="0"/>
      <dgm:spPr/>
    </dgm:pt>
    <dgm:pt modelId="{6B75A3B2-CA8F-424F-908F-10B66742E0E0}" type="pres">
      <dgm:prSet presAssocID="{1D74B1C4-6582-4D8D-A004-85F3F9294776}" presName="background2" presStyleLbl="node2" presStyleIdx="0" presStyleCnt="4"/>
      <dgm:spPr/>
    </dgm:pt>
    <dgm:pt modelId="{6F6CB1F1-7837-4605-93EF-C272A231AEBE}" type="pres">
      <dgm:prSet presAssocID="{1D74B1C4-6582-4D8D-A004-85F3F9294776}" presName="text2" presStyleLbl="fgAcc2" presStyleIdx="0" presStyleCnt="4" custScaleX="1468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8BD9835-D395-42A9-99E6-91500DFFDBC7}" type="pres">
      <dgm:prSet presAssocID="{1D74B1C4-6582-4D8D-A004-85F3F9294776}" presName="hierChild3" presStyleCnt="0"/>
      <dgm:spPr/>
    </dgm:pt>
    <dgm:pt modelId="{126BAD00-6E7F-4B76-87D6-209F063E46AA}" type="pres">
      <dgm:prSet presAssocID="{F78C45EF-6D64-42B8-9B53-36236299210E}" presName="Name10" presStyleLbl="parChTrans1D2" presStyleIdx="1" presStyleCnt="4"/>
      <dgm:spPr/>
      <dgm:t>
        <a:bodyPr/>
        <a:lstStyle/>
        <a:p>
          <a:endParaRPr lang="ru-RU"/>
        </a:p>
      </dgm:t>
    </dgm:pt>
    <dgm:pt modelId="{3BFA0380-9E94-4F9A-997C-05755DC06E3C}" type="pres">
      <dgm:prSet presAssocID="{C84D9D9F-6D88-403C-AD69-FAA118E31800}" presName="hierRoot2" presStyleCnt="0"/>
      <dgm:spPr/>
    </dgm:pt>
    <dgm:pt modelId="{A26C6AFD-D5AB-451E-8552-EF129026511F}" type="pres">
      <dgm:prSet presAssocID="{C84D9D9F-6D88-403C-AD69-FAA118E31800}" presName="composite2" presStyleCnt="0"/>
      <dgm:spPr/>
    </dgm:pt>
    <dgm:pt modelId="{AF232828-2DDF-4415-9856-B237E09D6612}" type="pres">
      <dgm:prSet presAssocID="{C84D9D9F-6D88-403C-AD69-FAA118E31800}" presName="background2" presStyleLbl="node2" presStyleIdx="1" presStyleCnt="4"/>
      <dgm:spPr/>
    </dgm:pt>
    <dgm:pt modelId="{F31C996B-3615-4B34-BF4F-4C0E8C29306E}" type="pres">
      <dgm:prSet presAssocID="{C84D9D9F-6D88-403C-AD69-FAA118E31800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9D1F6B-E7D0-4DA8-B7F4-84CC74CBE130}" type="pres">
      <dgm:prSet presAssocID="{C84D9D9F-6D88-403C-AD69-FAA118E31800}" presName="hierChild3" presStyleCnt="0"/>
      <dgm:spPr/>
    </dgm:pt>
    <dgm:pt modelId="{963E2343-2782-46CE-81BE-446E33F8AA3D}" type="pres">
      <dgm:prSet presAssocID="{DB2C5B20-1406-465F-AD02-6891065B1402}" presName="Name17" presStyleLbl="parChTrans1D3" presStyleIdx="0" presStyleCnt="2"/>
      <dgm:spPr/>
      <dgm:t>
        <a:bodyPr/>
        <a:lstStyle/>
        <a:p>
          <a:endParaRPr lang="ru-RU"/>
        </a:p>
      </dgm:t>
    </dgm:pt>
    <dgm:pt modelId="{1DC3263A-DA25-49EF-B041-31B5DE424254}" type="pres">
      <dgm:prSet presAssocID="{65A37362-75F5-480A-92AF-4238359AF33C}" presName="hierRoot3" presStyleCnt="0"/>
      <dgm:spPr/>
    </dgm:pt>
    <dgm:pt modelId="{2076D4ED-B76A-4E83-96B1-64B9122BCF63}" type="pres">
      <dgm:prSet presAssocID="{65A37362-75F5-480A-92AF-4238359AF33C}" presName="composite3" presStyleCnt="0"/>
      <dgm:spPr/>
    </dgm:pt>
    <dgm:pt modelId="{C3903AA8-2E5C-41DF-B5AA-FA0CF1184174}" type="pres">
      <dgm:prSet presAssocID="{65A37362-75F5-480A-92AF-4238359AF33C}" presName="background3" presStyleLbl="node3" presStyleIdx="0" presStyleCnt="2"/>
      <dgm:spPr/>
    </dgm:pt>
    <dgm:pt modelId="{21BB4319-7005-48F7-8177-B9A91BBAADC7}" type="pres">
      <dgm:prSet presAssocID="{65A37362-75F5-480A-92AF-4238359AF33C}" presName="text3" presStyleLbl="fgAcc3" presStyleIdx="0" presStyleCnt="2" custScaleX="1940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D3B3D8-938F-47E1-9478-91BA45440AD4}" type="pres">
      <dgm:prSet presAssocID="{65A37362-75F5-480A-92AF-4238359AF33C}" presName="hierChild4" presStyleCnt="0"/>
      <dgm:spPr/>
    </dgm:pt>
    <dgm:pt modelId="{998CE598-12EA-4310-B907-4DE28DB1139E}" type="pres">
      <dgm:prSet presAssocID="{E87C461D-26D1-44FC-822A-2791029A7064}" presName="Name23" presStyleLbl="parChTrans1D4" presStyleIdx="0" presStyleCnt="2"/>
      <dgm:spPr/>
      <dgm:t>
        <a:bodyPr/>
        <a:lstStyle/>
        <a:p>
          <a:endParaRPr lang="ru-RU"/>
        </a:p>
      </dgm:t>
    </dgm:pt>
    <dgm:pt modelId="{1CBDDBE4-F3C4-4320-9DDE-6C1B6FADE6FD}" type="pres">
      <dgm:prSet presAssocID="{63ECC36F-0B47-4B1A-9094-84934C968D65}" presName="hierRoot4" presStyleCnt="0"/>
      <dgm:spPr/>
    </dgm:pt>
    <dgm:pt modelId="{ABB5FF81-B955-4B88-A4B0-B5923FF52DCC}" type="pres">
      <dgm:prSet presAssocID="{63ECC36F-0B47-4B1A-9094-84934C968D65}" presName="composite4" presStyleCnt="0"/>
      <dgm:spPr/>
    </dgm:pt>
    <dgm:pt modelId="{6D6BA126-3E96-45D5-A36F-65C8CEDB5139}" type="pres">
      <dgm:prSet presAssocID="{63ECC36F-0B47-4B1A-9094-84934C968D65}" presName="background4" presStyleLbl="node4" presStyleIdx="0" presStyleCnt="2"/>
      <dgm:spPr/>
    </dgm:pt>
    <dgm:pt modelId="{18A47715-4D8A-4AF5-8B1D-1768FAD4235E}" type="pres">
      <dgm:prSet presAssocID="{63ECC36F-0B47-4B1A-9094-84934C968D65}" presName="text4" presStyleLbl="fgAcc4" presStyleIdx="0" presStyleCnt="2" custScaleX="2216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C3D7AE9-2FBB-4876-A42C-37BF9973D860}" type="pres">
      <dgm:prSet presAssocID="{63ECC36F-0B47-4B1A-9094-84934C968D65}" presName="hierChild5" presStyleCnt="0"/>
      <dgm:spPr/>
    </dgm:pt>
    <dgm:pt modelId="{2D8B9F2B-CE96-4BFD-85D5-EA58C53603DC}" type="pres">
      <dgm:prSet presAssocID="{14FE530C-A4AF-4013-8A2A-5F6AAE306F23}" presName="Name17" presStyleLbl="parChTrans1D3" presStyleIdx="1" presStyleCnt="2"/>
      <dgm:spPr/>
      <dgm:t>
        <a:bodyPr/>
        <a:lstStyle/>
        <a:p>
          <a:endParaRPr lang="ru-RU"/>
        </a:p>
      </dgm:t>
    </dgm:pt>
    <dgm:pt modelId="{244E8620-A278-46F9-85B8-B951CFBCAE4B}" type="pres">
      <dgm:prSet presAssocID="{C92DB355-98DE-4D37-B63D-86D3431D811E}" presName="hierRoot3" presStyleCnt="0"/>
      <dgm:spPr/>
    </dgm:pt>
    <dgm:pt modelId="{7C341E96-C431-42FC-B284-E1ECBCB4899A}" type="pres">
      <dgm:prSet presAssocID="{C92DB355-98DE-4D37-B63D-86D3431D811E}" presName="composite3" presStyleCnt="0"/>
      <dgm:spPr/>
    </dgm:pt>
    <dgm:pt modelId="{D46AF504-F84A-461C-AE83-7C1693B10DDA}" type="pres">
      <dgm:prSet presAssocID="{C92DB355-98DE-4D37-B63D-86D3431D811E}" presName="background3" presStyleLbl="node3" presStyleIdx="1" presStyleCnt="2"/>
      <dgm:spPr/>
    </dgm:pt>
    <dgm:pt modelId="{D18FE3E8-B1C7-41C3-A90F-5E19C956A3D5}" type="pres">
      <dgm:prSet presAssocID="{C92DB355-98DE-4D37-B63D-86D3431D811E}" presName="text3" presStyleLbl="fgAcc3" presStyleIdx="1" presStyleCnt="2" custScaleX="2365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8D6620-3343-49D5-9375-738DA45F7368}" type="pres">
      <dgm:prSet presAssocID="{C92DB355-98DE-4D37-B63D-86D3431D811E}" presName="hierChild4" presStyleCnt="0"/>
      <dgm:spPr/>
    </dgm:pt>
    <dgm:pt modelId="{83BF0CC2-94E1-4194-ACA5-DFB1859C4948}" type="pres">
      <dgm:prSet presAssocID="{1A906244-E6E9-4FFA-ACD6-35B8FBEBAE85}" presName="Name23" presStyleLbl="parChTrans1D4" presStyleIdx="1" presStyleCnt="2"/>
      <dgm:spPr/>
      <dgm:t>
        <a:bodyPr/>
        <a:lstStyle/>
        <a:p>
          <a:endParaRPr lang="ru-RU"/>
        </a:p>
      </dgm:t>
    </dgm:pt>
    <dgm:pt modelId="{B50C338A-C8C8-4800-A457-AF9057ADDC6A}" type="pres">
      <dgm:prSet presAssocID="{F29903AE-5693-442D-9A11-524201FCC270}" presName="hierRoot4" presStyleCnt="0"/>
      <dgm:spPr/>
    </dgm:pt>
    <dgm:pt modelId="{60E0565C-D0E2-4905-81A0-136DAD16DFB8}" type="pres">
      <dgm:prSet presAssocID="{F29903AE-5693-442D-9A11-524201FCC270}" presName="composite4" presStyleCnt="0"/>
      <dgm:spPr/>
    </dgm:pt>
    <dgm:pt modelId="{21480611-7DF2-4116-8D1A-226ECCD4E7E6}" type="pres">
      <dgm:prSet presAssocID="{F29903AE-5693-442D-9A11-524201FCC270}" presName="background4" presStyleLbl="node4" presStyleIdx="1" presStyleCnt="2"/>
      <dgm:spPr/>
    </dgm:pt>
    <dgm:pt modelId="{C15F9B2B-3270-4936-9654-49D7141C0EBD}" type="pres">
      <dgm:prSet presAssocID="{F29903AE-5693-442D-9A11-524201FCC270}" presName="text4" presStyleLbl="fgAcc4" presStyleIdx="1" presStyleCnt="2" custScaleX="2077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3807DF-7D41-459B-94DC-0B3D57971F52}" type="pres">
      <dgm:prSet presAssocID="{F29903AE-5693-442D-9A11-524201FCC270}" presName="hierChild5" presStyleCnt="0"/>
      <dgm:spPr/>
    </dgm:pt>
    <dgm:pt modelId="{07464C90-5AC0-43BE-BEFB-158EB133E122}" type="pres">
      <dgm:prSet presAssocID="{7EBDDAD3-E8E6-4178-9DEF-2D65D73F16A6}" presName="Name10" presStyleLbl="parChTrans1D2" presStyleIdx="2" presStyleCnt="4"/>
      <dgm:spPr/>
      <dgm:t>
        <a:bodyPr/>
        <a:lstStyle/>
        <a:p>
          <a:endParaRPr lang="ru-RU"/>
        </a:p>
      </dgm:t>
    </dgm:pt>
    <dgm:pt modelId="{6E17F726-0DD2-40C7-A593-DE751115E39D}" type="pres">
      <dgm:prSet presAssocID="{ED594E20-4A18-4302-AE0A-BB42A601DACB}" presName="hierRoot2" presStyleCnt="0"/>
      <dgm:spPr/>
    </dgm:pt>
    <dgm:pt modelId="{C9B772B5-3598-4CCC-B5B4-4209DC141ADC}" type="pres">
      <dgm:prSet presAssocID="{ED594E20-4A18-4302-AE0A-BB42A601DACB}" presName="composite2" presStyleCnt="0"/>
      <dgm:spPr/>
    </dgm:pt>
    <dgm:pt modelId="{69D5E34C-F11A-4E3E-ACBD-D745D34D4792}" type="pres">
      <dgm:prSet presAssocID="{ED594E20-4A18-4302-AE0A-BB42A601DACB}" presName="background2" presStyleLbl="node2" presStyleIdx="2" presStyleCnt="4"/>
      <dgm:spPr/>
    </dgm:pt>
    <dgm:pt modelId="{D49DFEF6-78B4-4E78-BDA7-E6F7E5EAD684}" type="pres">
      <dgm:prSet presAssocID="{ED594E20-4A18-4302-AE0A-BB42A601DACB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EBF0CF7-2BD8-4641-BE1A-EE999EBC2745}" type="pres">
      <dgm:prSet presAssocID="{ED594E20-4A18-4302-AE0A-BB42A601DACB}" presName="hierChild3" presStyleCnt="0"/>
      <dgm:spPr/>
    </dgm:pt>
    <dgm:pt modelId="{6B64FA92-D12A-4B2F-BEEB-BC5A77CE7C84}" type="pres">
      <dgm:prSet presAssocID="{D19F3E54-B24C-4A51-856C-1935A9504DD9}" presName="Name10" presStyleLbl="parChTrans1D2" presStyleIdx="3" presStyleCnt="4"/>
      <dgm:spPr/>
      <dgm:t>
        <a:bodyPr/>
        <a:lstStyle/>
        <a:p>
          <a:endParaRPr lang="ru-RU"/>
        </a:p>
      </dgm:t>
    </dgm:pt>
    <dgm:pt modelId="{6510E8FB-3BA2-422D-856B-38B003000291}" type="pres">
      <dgm:prSet presAssocID="{6BB1B7CF-D24D-4C5A-94A1-03CD65A5955E}" presName="hierRoot2" presStyleCnt="0"/>
      <dgm:spPr/>
    </dgm:pt>
    <dgm:pt modelId="{9D4541CF-789B-473B-8DDD-40E9AD98FBA3}" type="pres">
      <dgm:prSet presAssocID="{6BB1B7CF-D24D-4C5A-94A1-03CD65A5955E}" presName="composite2" presStyleCnt="0"/>
      <dgm:spPr/>
    </dgm:pt>
    <dgm:pt modelId="{38D409D7-7C61-443F-8327-93F3BA9941DB}" type="pres">
      <dgm:prSet presAssocID="{6BB1B7CF-D24D-4C5A-94A1-03CD65A5955E}" presName="background2" presStyleLbl="node2" presStyleIdx="3" presStyleCnt="4"/>
      <dgm:spPr/>
    </dgm:pt>
    <dgm:pt modelId="{FA0C4113-5F5B-4017-923E-2ECEBA7D01E2}" type="pres">
      <dgm:prSet presAssocID="{6BB1B7CF-D24D-4C5A-94A1-03CD65A5955E}" presName="text2" presStyleLbl="fgAcc2" presStyleIdx="3" presStyleCnt="4" custScaleX="1448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1E52A1-6689-462B-A572-19ECA774BE61}" type="pres">
      <dgm:prSet presAssocID="{6BB1B7CF-D24D-4C5A-94A1-03CD65A5955E}" presName="hierChild3" presStyleCnt="0"/>
      <dgm:spPr/>
    </dgm:pt>
  </dgm:ptLst>
  <dgm:cxnLst>
    <dgm:cxn modelId="{7B57DB88-EF80-4829-8E9E-E70735689B87}" type="presOf" srcId="{ED594E20-4A18-4302-AE0A-BB42A601DACB}" destId="{D49DFEF6-78B4-4E78-BDA7-E6F7E5EAD684}" srcOrd="0" destOrd="0" presId="urn:microsoft.com/office/officeart/2005/8/layout/hierarchy1#1"/>
    <dgm:cxn modelId="{FB86E7E0-D681-4738-B1A9-DBF63B2E84C9}" type="presOf" srcId="{1D74B1C4-6582-4D8D-A004-85F3F9294776}" destId="{6F6CB1F1-7837-4605-93EF-C272A231AEBE}" srcOrd="0" destOrd="0" presId="urn:microsoft.com/office/officeart/2005/8/layout/hierarchy1#1"/>
    <dgm:cxn modelId="{372FAD53-9344-43E4-BC14-3442892D201C}" srcId="{96C95723-4009-4B66-BC8C-60C95D8DE95D}" destId="{C84D9D9F-6D88-403C-AD69-FAA118E31800}" srcOrd="1" destOrd="0" parTransId="{F78C45EF-6D64-42B8-9B53-36236299210E}" sibTransId="{F19B484A-0922-420F-84AC-E37346DAECD3}"/>
    <dgm:cxn modelId="{5EBA449A-26DB-4AAB-9C0A-42F4FF048FCE}" srcId="{96C95723-4009-4B66-BC8C-60C95D8DE95D}" destId="{1D74B1C4-6582-4D8D-A004-85F3F9294776}" srcOrd="0" destOrd="0" parTransId="{9ACE555E-28EC-45F6-9133-EF44CE954511}" sibTransId="{F0CE8AE6-AF59-4BE6-B91E-C14B87006909}"/>
    <dgm:cxn modelId="{5BE92648-2642-4297-94DA-8D6A3CC8CF6F}" type="presOf" srcId="{7EBDDAD3-E8E6-4178-9DEF-2D65D73F16A6}" destId="{07464C90-5AC0-43BE-BEFB-158EB133E122}" srcOrd="0" destOrd="0" presId="urn:microsoft.com/office/officeart/2005/8/layout/hierarchy1#1"/>
    <dgm:cxn modelId="{DEC37DE3-F5CB-4750-870C-01D2FB8E9AC9}" type="presOf" srcId="{96C95723-4009-4B66-BC8C-60C95D8DE95D}" destId="{E99A186B-9623-43C5-82DF-072379CCF56F}" srcOrd="0" destOrd="0" presId="urn:microsoft.com/office/officeart/2005/8/layout/hierarchy1#1"/>
    <dgm:cxn modelId="{70EB8FC7-7F06-4A19-A6C4-5F00CCBC2F8A}" srcId="{96C95723-4009-4B66-BC8C-60C95D8DE95D}" destId="{6BB1B7CF-D24D-4C5A-94A1-03CD65A5955E}" srcOrd="3" destOrd="0" parTransId="{D19F3E54-B24C-4A51-856C-1935A9504DD9}" sibTransId="{E89C38CF-C1CF-453E-9FBD-3CFBEB901D91}"/>
    <dgm:cxn modelId="{41D17358-8542-45EE-84F9-74A1460D5DD5}" srcId="{96C95723-4009-4B66-BC8C-60C95D8DE95D}" destId="{ED594E20-4A18-4302-AE0A-BB42A601DACB}" srcOrd="2" destOrd="0" parTransId="{7EBDDAD3-E8E6-4178-9DEF-2D65D73F16A6}" sibTransId="{D88020A1-981C-4D8D-A86B-024A78BA0F5D}"/>
    <dgm:cxn modelId="{2FEDAC89-C092-433E-8AC6-E1272156DE18}" type="presOf" srcId="{9ACE555E-28EC-45F6-9133-EF44CE954511}" destId="{714E6041-27F7-413E-9420-3026A52872BA}" srcOrd="0" destOrd="0" presId="urn:microsoft.com/office/officeart/2005/8/layout/hierarchy1#1"/>
    <dgm:cxn modelId="{7ED2BF9D-42A8-45CD-8C46-1815D4BE61DC}" type="presOf" srcId="{D19F3E54-B24C-4A51-856C-1935A9504DD9}" destId="{6B64FA92-D12A-4B2F-BEEB-BC5A77CE7C84}" srcOrd="0" destOrd="0" presId="urn:microsoft.com/office/officeart/2005/8/layout/hierarchy1#1"/>
    <dgm:cxn modelId="{D7242710-A161-46A6-9753-63865F239241}" type="presOf" srcId="{65A37362-75F5-480A-92AF-4238359AF33C}" destId="{21BB4319-7005-48F7-8177-B9A91BBAADC7}" srcOrd="0" destOrd="0" presId="urn:microsoft.com/office/officeart/2005/8/layout/hierarchy1#1"/>
    <dgm:cxn modelId="{3E344DFE-BFDC-48A8-A2FD-0D43818256DF}" type="presOf" srcId="{63ECC36F-0B47-4B1A-9094-84934C968D65}" destId="{18A47715-4D8A-4AF5-8B1D-1768FAD4235E}" srcOrd="0" destOrd="0" presId="urn:microsoft.com/office/officeart/2005/8/layout/hierarchy1#1"/>
    <dgm:cxn modelId="{FA19E7BF-F7E6-4374-85F4-EE2000DF38BD}" srcId="{C84D9D9F-6D88-403C-AD69-FAA118E31800}" destId="{65A37362-75F5-480A-92AF-4238359AF33C}" srcOrd="0" destOrd="0" parTransId="{DB2C5B20-1406-465F-AD02-6891065B1402}" sibTransId="{9263B09A-CA40-4AFB-A96B-92C67291410B}"/>
    <dgm:cxn modelId="{F071AADF-EC9D-42C2-A274-9DA050FF7D37}" type="presOf" srcId="{F29903AE-5693-442D-9A11-524201FCC270}" destId="{C15F9B2B-3270-4936-9654-49D7141C0EBD}" srcOrd="0" destOrd="0" presId="urn:microsoft.com/office/officeart/2005/8/layout/hierarchy1#1"/>
    <dgm:cxn modelId="{09AC6B7E-C68F-4057-8DD0-2D6858206E97}" type="presOf" srcId="{E87C461D-26D1-44FC-822A-2791029A7064}" destId="{998CE598-12EA-4310-B907-4DE28DB1139E}" srcOrd="0" destOrd="0" presId="urn:microsoft.com/office/officeart/2005/8/layout/hierarchy1#1"/>
    <dgm:cxn modelId="{D3F7A924-40EC-46C4-B250-2BA7DB910CFC}" srcId="{C84D9D9F-6D88-403C-AD69-FAA118E31800}" destId="{C92DB355-98DE-4D37-B63D-86D3431D811E}" srcOrd="1" destOrd="0" parTransId="{14FE530C-A4AF-4013-8A2A-5F6AAE306F23}" sibTransId="{4DB04BD0-198C-4472-A61C-7619DFB7935A}"/>
    <dgm:cxn modelId="{48266694-B5BA-4970-8ACF-9A794A0992B4}" type="presOf" srcId="{F78C45EF-6D64-42B8-9B53-36236299210E}" destId="{126BAD00-6E7F-4B76-87D6-209F063E46AA}" srcOrd="0" destOrd="0" presId="urn:microsoft.com/office/officeart/2005/8/layout/hierarchy1#1"/>
    <dgm:cxn modelId="{B4CC5353-AB36-4149-BC8E-1273CA128E0E}" srcId="{C92DB355-98DE-4D37-B63D-86D3431D811E}" destId="{F29903AE-5693-442D-9A11-524201FCC270}" srcOrd="0" destOrd="0" parTransId="{1A906244-E6E9-4FFA-ACD6-35B8FBEBAE85}" sibTransId="{C782801D-DC6F-4811-8D66-842CE2835549}"/>
    <dgm:cxn modelId="{11BE08E7-6461-4F3D-9EC9-F5DE9C49CE9C}" type="presOf" srcId="{C84D9D9F-6D88-403C-AD69-FAA118E31800}" destId="{F31C996B-3615-4B34-BF4F-4C0E8C29306E}" srcOrd="0" destOrd="0" presId="urn:microsoft.com/office/officeart/2005/8/layout/hierarchy1#1"/>
    <dgm:cxn modelId="{076FF2C4-6EB2-4491-B124-366089710B86}" srcId="{65A37362-75F5-480A-92AF-4238359AF33C}" destId="{63ECC36F-0B47-4B1A-9094-84934C968D65}" srcOrd="0" destOrd="0" parTransId="{E87C461D-26D1-44FC-822A-2791029A7064}" sibTransId="{7923BDD7-10B3-43F6-8719-B036358786D4}"/>
    <dgm:cxn modelId="{7BD94E6B-D137-4053-9C6A-D7ACCD5E5BD8}" type="presOf" srcId="{C92DB355-98DE-4D37-B63D-86D3431D811E}" destId="{D18FE3E8-B1C7-41C3-A90F-5E19C956A3D5}" srcOrd="0" destOrd="0" presId="urn:microsoft.com/office/officeart/2005/8/layout/hierarchy1#1"/>
    <dgm:cxn modelId="{91C62D7A-D886-4A66-B88D-3287C344FE7F}" type="presOf" srcId="{14FE530C-A4AF-4013-8A2A-5F6AAE306F23}" destId="{2D8B9F2B-CE96-4BFD-85D5-EA58C53603DC}" srcOrd="0" destOrd="0" presId="urn:microsoft.com/office/officeart/2005/8/layout/hierarchy1#1"/>
    <dgm:cxn modelId="{0EFC1D13-E273-4A4B-B956-9F98E0DA4125}" type="presOf" srcId="{9C6B87A3-4677-481D-B647-339F92A5E8DB}" destId="{99D971F4-93A0-4A40-BBE8-ADAEFA56DA5A}" srcOrd="0" destOrd="0" presId="urn:microsoft.com/office/officeart/2005/8/layout/hierarchy1#1"/>
    <dgm:cxn modelId="{01E109A1-22B5-4452-94AA-ACF619810D6D}" type="presOf" srcId="{6BB1B7CF-D24D-4C5A-94A1-03CD65A5955E}" destId="{FA0C4113-5F5B-4017-923E-2ECEBA7D01E2}" srcOrd="0" destOrd="0" presId="urn:microsoft.com/office/officeart/2005/8/layout/hierarchy1#1"/>
    <dgm:cxn modelId="{6D2173C6-85FC-487B-BA82-E79FDEFE5EE0}" type="presOf" srcId="{1A906244-E6E9-4FFA-ACD6-35B8FBEBAE85}" destId="{83BF0CC2-94E1-4194-ACA5-DFB1859C4948}" srcOrd="0" destOrd="0" presId="urn:microsoft.com/office/officeart/2005/8/layout/hierarchy1#1"/>
    <dgm:cxn modelId="{916A1BE9-B322-498A-BD29-805AFF0C0BED}" srcId="{9C6B87A3-4677-481D-B647-339F92A5E8DB}" destId="{96C95723-4009-4B66-BC8C-60C95D8DE95D}" srcOrd="0" destOrd="0" parTransId="{482ED5DF-461C-4E93-8300-DA6120F7DADE}" sibTransId="{E2EB7101-712B-48F3-A514-69D34D343918}"/>
    <dgm:cxn modelId="{A2FA944D-A918-4523-8117-06817EB744B1}" type="presOf" srcId="{DB2C5B20-1406-465F-AD02-6891065B1402}" destId="{963E2343-2782-46CE-81BE-446E33F8AA3D}" srcOrd="0" destOrd="0" presId="urn:microsoft.com/office/officeart/2005/8/layout/hierarchy1#1"/>
    <dgm:cxn modelId="{F320DBDA-D91C-4A1B-8E5B-8F71AC52472E}" type="presParOf" srcId="{99D971F4-93A0-4A40-BBE8-ADAEFA56DA5A}" destId="{C82F7F1F-C87A-482C-A53B-B36DDE5B62EE}" srcOrd="0" destOrd="0" presId="urn:microsoft.com/office/officeart/2005/8/layout/hierarchy1#1"/>
    <dgm:cxn modelId="{2F20CFE9-A8DC-4DED-8E9B-4A66A0404012}" type="presParOf" srcId="{C82F7F1F-C87A-482C-A53B-B36DDE5B62EE}" destId="{7C3E41B4-A7AF-4BDB-A649-C3BE3017A06F}" srcOrd="0" destOrd="0" presId="urn:microsoft.com/office/officeart/2005/8/layout/hierarchy1#1"/>
    <dgm:cxn modelId="{F75292DB-AEA8-4523-BAEA-2E93D0003F3F}" type="presParOf" srcId="{7C3E41B4-A7AF-4BDB-A649-C3BE3017A06F}" destId="{04514239-85C1-49EB-8C3A-EBA5BA21FBD6}" srcOrd="0" destOrd="0" presId="urn:microsoft.com/office/officeart/2005/8/layout/hierarchy1#1"/>
    <dgm:cxn modelId="{F69FF850-4560-4E01-A132-9415E8B0242D}" type="presParOf" srcId="{7C3E41B4-A7AF-4BDB-A649-C3BE3017A06F}" destId="{E99A186B-9623-43C5-82DF-072379CCF56F}" srcOrd="1" destOrd="0" presId="urn:microsoft.com/office/officeart/2005/8/layout/hierarchy1#1"/>
    <dgm:cxn modelId="{D1F46A0F-DB88-432B-A413-3486A371B3C7}" type="presParOf" srcId="{C82F7F1F-C87A-482C-A53B-B36DDE5B62EE}" destId="{8D1AFA62-1EED-4113-8F5B-29068103E33E}" srcOrd="1" destOrd="0" presId="urn:microsoft.com/office/officeart/2005/8/layout/hierarchy1#1"/>
    <dgm:cxn modelId="{A059BB99-C19F-474A-B23D-6D594B85C259}" type="presParOf" srcId="{8D1AFA62-1EED-4113-8F5B-29068103E33E}" destId="{714E6041-27F7-413E-9420-3026A52872BA}" srcOrd="0" destOrd="0" presId="urn:microsoft.com/office/officeart/2005/8/layout/hierarchy1#1"/>
    <dgm:cxn modelId="{A92A14C4-4AD0-43E1-AC57-326D0B851D45}" type="presParOf" srcId="{8D1AFA62-1EED-4113-8F5B-29068103E33E}" destId="{37286231-C919-40D5-A0C7-D872C2E4138A}" srcOrd="1" destOrd="0" presId="urn:microsoft.com/office/officeart/2005/8/layout/hierarchy1#1"/>
    <dgm:cxn modelId="{AB135C72-AD67-4E30-A601-48300CD840DC}" type="presParOf" srcId="{37286231-C919-40D5-A0C7-D872C2E4138A}" destId="{BA253A85-3C48-4A40-A05B-0ECD91E29D02}" srcOrd="0" destOrd="0" presId="urn:microsoft.com/office/officeart/2005/8/layout/hierarchy1#1"/>
    <dgm:cxn modelId="{9C7A5336-9395-44C7-8FE3-22A1C2B53E05}" type="presParOf" srcId="{BA253A85-3C48-4A40-A05B-0ECD91E29D02}" destId="{6B75A3B2-CA8F-424F-908F-10B66742E0E0}" srcOrd="0" destOrd="0" presId="urn:microsoft.com/office/officeart/2005/8/layout/hierarchy1#1"/>
    <dgm:cxn modelId="{AEF0BCC3-C558-4DD4-A606-69D02D658FF7}" type="presParOf" srcId="{BA253A85-3C48-4A40-A05B-0ECD91E29D02}" destId="{6F6CB1F1-7837-4605-93EF-C272A231AEBE}" srcOrd="1" destOrd="0" presId="urn:microsoft.com/office/officeart/2005/8/layout/hierarchy1#1"/>
    <dgm:cxn modelId="{DF7088CC-3C03-4641-8ABB-A43ADA25CDA9}" type="presParOf" srcId="{37286231-C919-40D5-A0C7-D872C2E4138A}" destId="{88BD9835-D395-42A9-99E6-91500DFFDBC7}" srcOrd="1" destOrd="0" presId="urn:microsoft.com/office/officeart/2005/8/layout/hierarchy1#1"/>
    <dgm:cxn modelId="{54294209-2791-469D-9397-39C28AD98383}" type="presParOf" srcId="{8D1AFA62-1EED-4113-8F5B-29068103E33E}" destId="{126BAD00-6E7F-4B76-87D6-209F063E46AA}" srcOrd="2" destOrd="0" presId="urn:microsoft.com/office/officeart/2005/8/layout/hierarchy1#1"/>
    <dgm:cxn modelId="{C2A58F2B-0E9F-409E-9AAD-E9CE09DEFC78}" type="presParOf" srcId="{8D1AFA62-1EED-4113-8F5B-29068103E33E}" destId="{3BFA0380-9E94-4F9A-997C-05755DC06E3C}" srcOrd="3" destOrd="0" presId="urn:microsoft.com/office/officeart/2005/8/layout/hierarchy1#1"/>
    <dgm:cxn modelId="{CFE47B25-7869-478F-ADED-56728ACDEF21}" type="presParOf" srcId="{3BFA0380-9E94-4F9A-997C-05755DC06E3C}" destId="{A26C6AFD-D5AB-451E-8552-EF129026511F}" srcOrd="0" destOrd="0" presId="urn:microsoft.com/office/officeart/2005/8/layout/hierarchy1#1"/>
    <dgm:cxn modelId="{877A649A-C83D-4AEF-B4E3-014EBC3C322C}" type="presParOf" srcId="{A26C6AFD-D5AB-451E-8552-EF129026511F}" destId="{AF232828-2DDF-4415-9856-B237E09D6612}" srcOrd="0" destOrd="0" presId="urn:microsoft.com/office/officeart/2005/8/layout/hierarchy1#1"/>
    <dgm:cxn modelId="{FBF8108B-0107-4CD6-9A6A-5FDE834626A1}" type="presParOf" srcId="{A26C6AFD-D5AB-451E-8552-EF129026511F}" destId="{F31C996B-3615-4B34-BF4F-4C0E8C29306E}" srcOrd="1" destOrd="0" presId="urn:microsoft.com/office/officeart/2005/8/layout/hierarchy1#1"/>
    <dgm:cxn modelId="{0D3AB3F5-CB2B-4B04-BB0D-0FF92AD621E7}" type="presParOf" srcId="{3BFA0380-9E94-4F9A-997C-05755DC06E3C}" destId="{529D1F6B-E7D0-4DA8-B7F4-84CC74CBE130}" srcOrd="1" destOrd="0" presId="urn:microsoft.com/office/officeart/2005/8/layout/hierarchy1#1"/>
    <dgm:cxn modelId="{A0C4BE0E-6742-41BC-A139-527230193936}" type="presParOf" srcId="{529D1F6B-E7D0-4DA8-B7F4-84CC74CBE130}" destId="{963E2343-2782-46CE-81BE-446E33F8AA3D}" srcOrd="0" destOrd="0" presId="urn:microsoft.com/office/officeart/2005/8/layout/hierarchy1#1"/>
    <dgm:cxn modelId="{51351E36-0247-49CB-AD23-436DEA678DE2}" type="presParOf" srcId="{529D1F6B-E7D0-4DA8-B7F4-84CC74CBE130}" destId="{1DC3263A-DA25-49EF-B041-31B5DE424254}" srcOrd="1" destOrd="0" presId="urn:microsoft.com/office/officeart/2005/8/layout/hierarchy1#1"/>
    <dgm:cxn modelId="{BBE1FFF3-0D22-4194-B75A-8ECA4C77233E}" type="presParOf" srcId="{1DC3263A-DA25-49EF-B041-31B5DE424254}" destId="{2076D4ED-B76A-4E83-96B1-64B9122BCF63}" srcOrd="0" destOrd="0" presId="urn:microsoft.com/office/officeart/2005/8/layout/hierarchy1#1"/>
    <dgm:cxn modelId="{5B9F8FBB-051E-48B5-9518-C9135A81DB70}" type="presParOf" srcId="{2076D4ED-B76A-4E83-96B1-64B9122BCF63}" destId="{C3903AA8-2E5C-41DF-B5AA-FA0CF1184174}" srcOrd="0" destOrd="0" presId="urn:microsoft.com/office/officeart/2005/8/layout/hierarchy1#1"/>
    <dgm:cxn modelId="{D39B98F6-3F1F-4784-AAC6-6CBDB19E53CD}" type="presParOf" srcId="{2076D4ED-B76A-4E83-96B1-64B9122BCF63}" destId="{21BB4319-7005-48F7-8177-B9A91BBAADC7}" srcOrd="1" destOrd="0" presId="urn:microsoft.com/office/officeart/2005/8/layout/hierarchy1#1"/>
    <dgm:cxn modelId="{06B0121E-8867-4143-8D76-18851BC19A86}" type="presParOf" srcId="{1DC3263A-DA25-49EF-B041-31B5DE424254}" destId="{C4D3B3D8-938F-47E1-9478-91BA45440AD4}" srcOrd="1" destOrd="0" presId="urn:microsoft.com/office/officeart/2005/8/layout/hierarchy1#1"/>
    <dgm:cxn modelId="{341A825F-9288-4B61-9ED9-E74682340808}" type="presParOf" srcId="{C4D3B3D8-938F-47E1-9478-91BA45440AD4}" destId="{998CE598-12EA-4310-B907-4DE28DB1139E}" srcOrd="0" destOrd="0" presId="urn:microsoft.com/office/officeart/2005/8/layout/hierarchy1#1"/>
    <dgm:cxn modelId="{044AEE02-F037-474B-80F5-F0A622E4A515}" type="presParOf" srcId="{C4D3B3D8-938F-47E1-9478-91BA45440AD4}" destId="{1CBDDBE4-F3C4-4320-9DDE-6C1B6FADE6FD}" srcOrd="1" destOrd="0" presId="urn:microsoft.com/office/officeart/2005/8/layout/hierarchy1#1"/>
    <dgm:cxn modelId="{15A26D37-8CE4-4138-8135-EB9A3169E552}" type="presParOf" srcId="{1CBDDBE4-F3C4-4320-9DDE-6C1B6FADE6FD}" destId="{ABB5FF81-B955-4B88-A4B0-B5923FF52DCC}" srcOrd="0" destOrd="0" presId="urn:microsoft.com/office/officeart/2005/8/layout/hierarchy1#1"/>
    <dgm:cxn modelId="{AA4A83DD-3DCD-4A88-96F3-18951FE9927E}" type="presParOf" srcId="{ABB5FF81-B955-4B88-A4B0-B5923FF52DCC}" destId="{6D6BA126-3E96-45D5-A36F-65C8CEDB5139}" srcOrd="0" destOrd="0" presId="urn:microsoft.com/office/officeart/2005/8/layout/hierarchy1#1"/>
    <dgm:cxn modelId="{CA4A4565-680C-4A3F-87D8-AB565F215942}" type="presParOf" srcId="{ABB5FF81-B955-4B88-A4B0-B5923FF52DCC}" destId="{18A47715-4D8A-4AF5-8B1D-1768FAD4235E}" srcOrd="1" destOrd="0" presId="urn:microsoft.com/office/officeart/2005/8/layout/hierarchy1#1"/>
    <dgm:cxn modelId="{32535300-ECE8-4F14-937F-6DEE6529B048}" type="presParOf" srcId="{1CBDDBE4-F3C4-4320-9DDE-6C1B6FADE6FD}" destId="{CC3D7AE9-2FBB-4876-A42C-37BF9973D860}" srcOrd="1" destOrd="0" presId="urn:microsoft.com/office/officeart/2005/8/layout/hierarchy1#1"/>
    <dgm:cxn modelId="{3AB04249-2450-4497-98C1-8D50FF27072A}" type="presParOf" srcId="{529D1F6B-E7D0-4DA8-B7F4-84CC74CBE130}" destId="{2D8B9F2B-CE96-4BFD-85D5-EA58C53603DC}" srcOrd="2" destOrd="0" presId="urn:microsoft.com/office/officeart/2005/8/layout/hierarchy1#1"/>
    <dgm:cxn modelId="{C155FFE3-7624-48A9-99DF-23C0A77DEF4E}" type="presParOf" srcId="{529D1F6B-E7D0-4DA8-B7F4-84CC74CBE130}" destId="{244E8620-A278-46F9-85B8-B951CFBCAE4B}" srcOrd="3" destOrd="0" presId="urn:microsoft.com/office/officeart/2005/8/layout/hierarchy1#1"/>
    <dgm:cxn modelId="{878648C7-EB6D-486B-A651-429C0EDEC899}" type="presParOf" srcId="{244E8620-A278-46F9-85B8-B951CFBCAE4B}" destId="{7C341E96-C431-42FC-B284-E1ECBCB4899A}" srcOrd="0" destOrd="0" presId="urn:microsoft.com/office/officeart/2005/8/layout/hierarchy1#1"/>
    <dgm:cxn modelId="{FE147A65-DE02-4726-841B-E4AE2B026ECC}" type="presParOf" srcId="{7C341E96-C431-42FC-B284-E1ECBCB4899A}" destId="{D46AF504-F84A-461C-AE83-7C1693B10DDA}" srcOrd="0" destOrd="0" presId="urn:microsoft.com/office/officeart/2005/8/layout/hierarchy1#1"/>
    <dgm:cxn modelId="{77382AC9-B09B-4793-8E50-257E4AF2560F}" type="presParOf" srcId="{7C341E96-C431-42FC-B284-E1ECBCB4899A}" destId="{D18FE3E8-B1C7-41C3-A90F-5E19C956A3D5}" srcOrd="1" destOrd="0" presId="urn:microsoft.com/office/officeart/2005/8/layout/hierarchy1#1"/>
    <dgm:cxn modelId="{1B140DC7-1192-4382-B9A1-6662E323BB16}" type="presParOf" srcId="{244E8620-A278-46F9-85B8-B951CFBCAE4B}" destId="{918D6620-3343-49D5-9375-738DA45F7368}" srcOrd="1" destOrd="0" presId="urn:microsoft.com/office/officeart/2005/8/layout/hierarchy1#1"/>
    <dgm:cxn modelId="{B64DBB88-0AF3-43F5-BC2B-3114CA358472}" type="presParOf" srcId="{918D6620-3343-49D5-9375-738DA45F7368}" destId="{83BF0CC2-94E1-4194-ACA5-DFB1859C4948}" srcOrd="0" destOrd="0" presId="urn:microsoft.com/office/officeart/2005/8/layout/hierarchy1#1"/>
    <dgm:cxn modelId="{CFFDD7A4-17E3-4298-BE57-705BAC05832D}" type="presParOf" srcId="{918D6620-3343-49D5-9375-738DA45F7368}" destId="{B50C338A-C8C8-4800-A457-AF9057ADDC6A}" srcOrd="1" destOrd="0" presId="urn:microsoft.com/office/officeart/2005/8/layout/hierarchy1#1"/>
    <dgm:cxn modelId="{62A7ECC1-4254-4246-BBDE-C91176F27E0C}" type="presParOf" srcId="{B50C338A-C8C8-4800-A457-AF9057ADDC6A}" destId="{60E0565C-D0E2-4905-81A0-136DAD16DFB8}" srcOrd="0" destOrd="0" presId="urn:microsoft.com/office/officeart/2005/8/layout/hierarchy1#1"/>
    <dgm:cxn modelId="{5C78DE40-883F-4E21-B5C8-D2106EF0238D}" type="presParOf" srcId="{60E0565C-D0E2-4905-81A0-136DAD16DFB8}" destId="{21480611-7DF2-4116-8D1A-226ECCD4E7E6}" srcOrd="0" destOrd="0" presId="urn:microsoft.com/office/officeart/2005/8/layout/hierarchy1#1"/>
    <dgm:cxn modelId="{6D768901-1E6C-4CF2-ADBE-0DD162B70D18}" type="presParOf" srcId="{60E0565C-D0E2-4905-81A0-136DAD16DFB8}" destId="{C15F9B2B-3270-4936-9654-49D7141C0EBD}" srcOrd="1" destOrd="0" presId="urn:microsoft.com/office/officeart/2005/8/layout/hierarchy1#1"/>
    <dgm:cxn modelId="{83A04579-6D14-4D70-A9F9-FC22E94F09F4}" type="presParOf" srcId="{B50C338A-C8C8-4800-A457-AF9057ADDC6A}" destId="{2A3807DF-7D41-459B-94DC-0B3D57971F52}" srcOrd="1" destOrd="0" presId="urn:microsoft.com/office/officeart/2005/8/layout/hierarchy1#1"/>
    <dgm:cxn modelId="{7123BC93-67CA-4F13-9346-3520DA99A7DC}" type="presParOf" srcId="{8D1AFA62-1EED-4113-8F5B-29068103E33E}" destId="{07464C90-5AC0-43BE-BEFB-158EB133E122}" srcOrd="4" destOrd="0" presId="urn:microsoft.com/office/officeart/2005/8/layout/hierarchy1#1"/>
    <dgm:cxn modelId="{8C94E2B4-0FCB-479E-ACB7-591349C002BF}" type="presParOf" srcId="{8D1AFA62-1EED-4113-8F5B-29068103E33E}" destId="{6E17F726-0DD2-40C7-A593-DE751115E39D}" srcOrd="5" destOrd="0" presId="urn:microsoft.com/office/officeart/2005/8/layout/hierarchy1#1"/>
    <dgm:cxn modelId="{877EAB6E-3890-42BD-A34B-08D5B4A9E3BC}" type="presParOf" srcId="{6E17F726-0DD2-40C7-A593-DE751115E39D}" destId="{C9B772B5-3598-4CCC-B5B4-4209DC141ADC}" srcOrd="0" destOrd="0" presId="urn:microsoft.com/office/officeart/2005/8/layout/hierarchy1#1"/>
    <dgm:cxn modelId="{2492B2AB-9264-462D-98A1-8E8DD3C11435}" type="presParOf" srcId="{C9B772B5-3598-4CCC-B5B4-4209DC141ADC}" destId="{69D5E34C-F11A-4E3E-ACBD-D745D34D4792}" srcOrd="0" destOrd="0" presId="urn:microsoft.com/office/officeart/2005/8/layout/hierarchy1#1"/>
    <dgm:cxn modelId="{73100E76-1715-48DF-B653-63EEC509FF65}" type="presParOf" srcId="{C9B772B5-3598-4CCC-B5B4-4209DC141ADC}" destId="{D49DFEF6-78B4-4E78-BDA7-E6F7E5EAD684}" srcOrd="1" destOrd="0" presId="urn:microsoft.com/office/officeart/2005/8/layout/hierarchy1#1"/>
    <dgm:cxn modelId="{1B88ED71-7603-48CD-86E6-07BC9290EAD8}" type="presParOf" srcId="{6E17F726-0DD2-40C7-A593-DE751115E39D}" destId="{DEBF0CF7-2BD8-4641-BE1A-EE999EBC2745}" srcOrd="1" destOrd="0" presId="urn:microsoft.com/office/officeart/2005/8/layout/hierarchy1#1"/>
    <dgm:cxn modelId="{32A7696E-1BC5-40A9-8FB8-2C2F17AC5CA0}" type="presParOf" srcId="{8D1AFA62-1EED-4113-8F5B-29068103E33E}" destId="{6B64FA92-D12A-4B2F-BEEB-BC5A77CE7C84}" srcOrd="6" destOrd="0" presId="urn:microsoft.com/office/officeart/2005/8/layout/hierarchy1#1"/>
    <dgm:cxn modelId="{925A83C2-F456-4D0A-9B73-6D09C1C9C7F3}" type="presParOf" srcId="{8D1AFA62-1EED-4113-8F5B-29068103E33E}" destId="{6510E8FB-3BA2-422D-856B-38B003000291}" srcOrd="7" destOrd="0" presId="urn:microsoft.com/office/officeart/2005/8/layout/hierarchy1#1"/>
    <dgm:cxn modelId="{DBEB04EB-26A5-47AE-A6BC-31275257CA41}" type="presParOf" srcId="{6510E8FB-3BA2-422D-856B-38B003000291}" destId="{9D4541CF-789B-473B-8DDD-40E9AD98FBA3}" srcOrd="0" destOrd="0" presId="urn:microsoft.com/office/officeart/2005/8/layout/hierarchy1#1"/>
    <dgm:cxn modelId="{DBBCD434-102F-4046-B0EE-9D01F9F0C1D2}" type="presParOf" srcId="{9D4541CF-789B-473B-8DDD-40E9AD98FBA3}" destId="{38D409D7-7C61-443F-8327-93F3BA9941DB}" srcOrd="0" destOrd="0" presId="urn:microsoft.com/office/officeart/2005/8/layout/hierarchy1#1"/>
    <dgm:cxn modelId="{5CA05E06-2134-4626-868D-BC1D3B50B2DA}" type="presParOf" srcId="{9D4541CF-789B-473B-8DDD-40E9AD98FBA3}" destId="{FA0C4113-5F5B-4017-923E-2ECEBA7D01E2}" srcOrd="1" destOrd="0" presId="urn:microsoft.com/office/officeart/2005/8/layout/hierarchy1#1"/>
    <dgm:cxn modelId="{1E26CB93-AADF-41A3-9C45-91E137230881}" type="presParOf" srcId="{6510E8FB-3BA2-422D-856B-38B003000291}" destId="{E21E52A1-6689-462B-A572-19ECA774BE61}" srcOrd="1" destOrd="0" presId="urn:microsoft.com/office/officeart/2005/8/layout/hierarchy1#1"/>
  </dgm:cxnLst>
  <dgm:bg/>
  <dgm:whole>
    <a:ln w="9525" cap="flat" cmpd="sng" algn="ctr">
      <a:solidFill>
        <a:schemeClr val="bg1"/>
      </a:solidFill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64FA92-D12A-4B2F-BEEB-BC5A77CE7C84}">
      <dsp:nvSpPr>
        <dsp:cNvPr id="0" name=""/>
        <dsp:cNvSpPr/>
      </dsp:nvSpPr>
      <dsp:spPr>
        <a:xfrm>
          <a:off x="4598784" y="1025798"/>
          <a:ext cx="3202105" cy="4313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8873"/>
              </a:lnTo>
              <a:lnTo>
                <a:pt x="3202105" y="288873"/>
              </a:lnTo>
              <a:lnTo>
                <a:pt x="3202105" y="431332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464C90-5AC0-43BE-BEFB-158EB133E122}">
      <dsp:nvSpPr>
        <dsp:cNvPr id="0" name=""/>
        <dsp:cNvSpPr/>
      </dsp:nvSpPr>
      <dsp:spPr>
        <a:xfrm>
          <a:off x="4598784" y="1025798"/>
          <a:ext cx="977587" cy="4313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8873"/>
              </a:lnTo>
              <a:lnTo>
                <a:pt x="977587" y="288873"/>
              </a:lnTo>
              <a:lnTo>
                <a:pt x="977587" y="431332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BF0CC2-94E1-4194-ACA5-DFB1859C4948}">
      <dsp:nvSpPr>
        <dsp:cNvPr id="0" name=""/>
        <dsp:cNvSpPr/>
      </dsp:nvSpPr>
      <dsp:spPr>
        <a:xfrm>
          <a:off x="5314168" y="3857357"/>
          <a:ext cx="91440" cy="4472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7239"/>
              </a:lnTo>
            </a:path>
          </a:pathLst>
        </a:custGeom>
        <a:noFill/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8B9F2B-CE96-4BFD-85D5-EA58C53603DC}">
      <dsp:nvSpPr>
        <dsp:cNvPr id="0" name=""/>
        <dsp:cNvSpPr/>
      </dsp:nvSpPr>
      <dsp:spPr>
        <a:xfrm>
          <a:off x="3696855" y="2433624"/>
          <a:ext cx="1663032" cy="4472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780"/>
              </a:lnTo>
              <a:lnTo>
                <a:pt x="1663032" y="304780"/>
              </a:lnTo>
              <a:lnTo>
                <a:pt x="1663032" y="447239"/>
              </a:lnTo>
            </a:path>
          </a:pathLst>
        </a:custGeom>
        <a:noFill/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8CE598-12EA-4310-B907-4DE28DB1139E}">
      <dsp:nvSpPr>
        <dsp:cNvPr id="0" name=""/>
        <dsp:cNvSpPr/>
      </dsp:nvSpPr>
      <dsp:spPr>
        <a:xfrm>
          <a:off x="1661839" y="3857357"/>
          <a:ext cx="91440" cy="4472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7239"/>
              </a:lnTo>
            </a:path>
          </a:pathLst>
        </a:custGeom>
        <a:noFill/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3E2343-2782-46CE-81BE-446E33F8AA3D}">
      <dsp:nvSpPr>
        <dsp:cNvPr id="0" name=""/>
        <dsp:cNvSpPr/>
      </dsp:nvSpPr>
      <dsp:spPr>
        <a:xfrm>
          <a:off x="1707559" y="2433624"/>
          <a:ext cx="1989296" cy="447239"/>
        </a:xfrm>
        <a:custGeom>
          <a:avLst/>
          <a:gdLst/>
          <a:ahLst/>
          <a:cxnLst/>
          <a:rect l="0" t="0" r="0" b="0"/>
          <a:pathLst>
            <a:path>
              <a:moveTo>
                <a:pt x="1989296" y="0"/>
              </a:moveTo>
              <a:lnTo>
                <a:pt x="1989296" y="304780"/>
              </a:lnTo>
              <a:lnTo>
                <a:pt x="0" y="304780"/>
              </a:lnTo>
              <a:lnTo>
                <a:pt x="0" y="447239"/>
              </a:lnTo>
            </a:path>
          </a:pathLst>
        </a:custGeom>
        <a:noFill/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6BAD00-6E7F-4B76-87D6-209F063E46AA}">
      <dsp:nvSpPr>
        <dsp:cNvPr id="0" name=""/>
        <dsp:cNvSpPr/>
      </dsp:nvSpPr>
      <dsp:spPr>
        <a:xfrm>
          <a:off x="3696855" y="1025798"/>
          <a:ext cx="901928" cy="431332"/>
        </a:xfrm>
        <a:custGeom>
          <a:avLst/>
          <a:gdLst/>
          <a:ahLst/>
          <a:cxnLst/>
          <a:rect l="0" t="0" r="0" b="0"/>
          <a:pathLst>
            <a:path>
              <a:moveTo>
                <a:pt x="901928" y="0"/>
              </a:moveTo>
              <a:lnTo>
                <a:pt x="901928" y="288873"/>
              </a:lnTo>
              <a:lnTo>
                <a:pt x="0" y="288873"/>
              </a:lnTo>
              <a:lnTo>
                <a:pt x="0" y="431332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4E6041-27F7-413E-9420-3026A52872BA}">
      <dsp:nvSpPr>
        <dsp:cNvPr id="0" name=""/>
        <dsp:cNvSpPr/>
      </dsp:nvSpPr>
      <dsp:spPr>
        <a:xfrm>
          <a:off x="1457082" y="1025798"/>
          <a:ext cx="3141701" cy="431332"/>
        </a:xfrm>
        <a:custGeom>
          <a:avLst/>
          <a:gdLst/>
          <a:ahLst/>
          <a:cxnLst/>
          <a:rect l="0" t="0" r="0" b="0"/>
          <a:pathLst>
            <a:path>
              <a:moveTo>
                <a:pt x="3141701" y="0"/>
              </a:moveTo>
              <a:lnTo>
                <a:pt x="3141701" y="288873"/>
              </a:lnTo>
              <a:lnTo>
                <a:pt x="0" y="288873"/>
              </a:lnTo>
              <a:lnTo>
                <a:pt x="0" y="431332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514239-85C1-49EB-8C3A-EBA5BA21FBD6}">
      <dsp:nvSpPr>
        <dsp:cNvPr id="0" name=""/>
        <dsp:cNvSpPr/>
      </dsp:nvSpPr>
      <dsp:spPr>
        <a:xfrm>
          <a:off x="2610557" y="49304"/>
          <a:ext cx="3976452" cy="9764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9A186B-9623-43C5-82DF-072379CCF56F}">
      <dsp:nvSpPr>
        <dsp:cNvPr id="0" name=""/>
        <dsp:cNvSpPr/>
      </dsp:nvSpPr>
      <dsp:spPr bwMode="white">
        <a:xfrm>
          <a:off x="2781423" y="211626"/>
          <a:ext cx="3976452" cy="976493"/>
        </a:xfrm>
        <a:prstGeom prst="roundRect">
          <a:avLst>
            <a:gd name="adj" fmla="val 10000"/>
          </a:avLst>
        </a:prstGeom>
        <a:solidFill>
          <a:schemeClr val="bg1">
            <a:lumMod val="95000"/>
            <a:alpha val="9000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Лекарственное обеспечение граждан РФ</a:t>
          </a:r>
        </a:p>
      </dsp:txBody>
      <dsp:txXfrm>
        <a:off x="2810024" y="240227"/>
        <a:ext cx="3919250" cy="919291"/>
      </dsp:txXfrm>
    </dsp:sp>
    <dsp:sp modelId="{6B75A3B2-CA8F-424F-908F-10B66742E0E0}">
      <dsp:nvSpPr>
        <dsp:cNvPr id="0" name=""/>
        <dsp:cNvSpPr/>
      </dsp:nvSpPr>
      <dsp:spPr>
        <a:xfrm>
          <a:off x="327932" y="1457130"/>
          <a:ext cx="2258299" cy="9764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6CB1F1-7837-4605-93EF-C272A231AEBE}">
      <dsp:nvSpPr>
        <dsp:cNvPr id="0" name=""/>
        <dsp:cNvSpPr/>
      </dsp:nvSpPr>
      <dsp:spPr bwMode="white">
        <a:xfrm>
          <a:off x="498797" y="1619452"/>
          <a:ext cx="2258299" cy="976493"/>
        </a:xfrm>
        <a:prstGeom prst="roundRect">
          <a:avLst>
            <a:gd name="adj" fmla="val 10000"/>
          </a:avLst>
        </a:prstGeom>
        <a:solidFill>
          <a:schemeClr val="bg2">
            <a:lumMod val="90000"/>
            <a:alpha val="9000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/>
            <a:t>Средства обязательного медицинского страхования (госпитальный этап, ДС)</a:t>
          </a:r>
        </a:p>
      </dsp:txBody>
      <dsp:txXfrm>
        <a:off x="527398" y="1648053"/>
        <a:ext cx="2201097" cy="919291"/>
      </dsp:txXfrm>
    </dsp:sp>
    <dsp:sp modelId="{AF232828-2DDF-4415-9856-B237E09D6612}">
      <dsp:nvSpPr>
        <dsp:cNvPr id="0" name=""/>
        <dsp:cNvSpPr/>
      </dsp:nvSpPr>
      <dsp:spPr>
        <a:xfrm>
          <a:off x="2927962" y="1457130"/>
          <a:ext cx="1537785" cy="9764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1C996B-3615-4B34-BF4F-4C0E8C29306E}">
      <dsp:nvSpPr>
        <dsp:cNvPr id="0" name=""/>
        <dsp:cNvSpPr/>
      </dsp:nvSpPr>
      <dsp:spPr bwMode="white">
        <a:xfrm>
          <a:off x="3098828" y="1619452"/>
          <a:ext cx="1537785" cy="97649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  <a:alpha val="9000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Бюджет</a:t>
          </a:r>
        </a:p>
      </dsp:txBody>
      <dsp:txXfrm>
        <a:off x="3127429" y="1648053"/>
        <a:ext cx="1480583" cy="919291"/>
      </dsp:txXfrm>
    </dsp:sp>
    <dsp:sp modelId="{C3903AA8-2E5C-41DF-B5AA-FA0CF1184174}">
      <dsp:nvSpPr>
        <dsp:cNvPr id="0" name=""/>
        <dsp:cNvSpPr/>
      </dsp:nvSpPr>
      <dsp:spPr>
        <a:xfrm>
          <a:off x="215391" y="2880863"/>
          <a:ext cx="2984334" cy="9764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BB4319-7005-48F7-8177-B9A91BBAADC7}">
      <dsp:nvSpPr>
        <dsp:cNvPr id="0" name=""/>
        <dsp:cNvSpPr/>
      </dsp:nvSpPr>
      <dsp:spPr bwMode="white">
        <a:xfrm>
          <a:off x="386256" y="3043185"/>
          <a:ext cx="2984334" cy="97649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  <a:alpha val="9000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Расходные обязательства Федерального бюджета</a:t>
          </a:r>
        </a:p>
      </dsp:txBody>
      <dsp:txXfrm>
        <a:off x="414857" y="3071786"/>
        <a:ext cx="2927132" cy="919291"/>
      </dsp:txXfrm>
    </dsp:sp>
    <dsp:sp modelId="{6D6BA126-3E96-45D5-A36F-65C8CEDB5139}">
      <dsp:nvSpPr>
        <dsp:cNvPr id="0" name=""/>
        <dsp:cNvSpPr/>
      </dsp:nvSpPr>
      <dsp:spPr>
        <a:xfrm>
          <a:off x="3484" y="4304597"/>
          <a:ext cx="3408148" cy="9764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A47715-4D8A-4AF5-8B1D-1768FAD4235E}">
      <dsp:nvSpPr>
        <dsp:cNvPr id="0" name=""/>
        <dsp:cNvSpPr/>
      </dsp:nvSpPr>
      <dsp:spPr bwMode="white">
        <a:xfrm>
          <a:off x="174349" y="4466918"/>
          <a:ext cx="3408148" cy="976493"/>
        </a:xfrm>
        <a:prstGeom prst="roundRect">
          <a:avLst>
            <a:gd name="adj" fmla="val 10000"/>
          </a:avLst>
        </a:prstGeom>
        <a:solidFill>
          <a:schemeClr val="bg2">
            <a:lumMod val="75000"/>
            <a:alpha val="9000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0" kern="1200" dirty="0"/>
            <a:t>1. Федеральный закон "О государственной социальной помощи" от 17.07.1999 N 178-ФЗ – ОНЛС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0" kern="1200" dirty="0"/>
            <a:t>2. </a:t>
          </a:r>
          <a:r>
            <a:rPr lang="ru-RU" sz="900" b="0" i="0" kern="1200" dirty="0">
              <a:solidFill>
                <a:srgbClr val="000000"/>
              </a:solidFill>
              <a:effectLst/>
              <a:latin typeface="Arial" panose="020B0604020202020204" pitchFamily="34" charset="0"/>
            </a:rPr>
            <a:t>Постановление Правительства РФ от 26 июня 2021 г. N 1025 "О внесении изменений в некоторые акты Правительства Российской Федерации по вопросам совершенствования лекарственного обеспечения граждан"</a:t>
          </a:r>
          <a:endParaRPr lang="ru-RU" sz="900" b="0" kern="1200" dirty="0"/>
        </a:p>
      </dsp:txBody>
      <dsp:txXfrm>
        <a:off x="202950" y="4495519"/>
        <a:ext cx="3350946" cy="919291"/>
      </dsp:txXfrm>
    </dsp:sp>
    <dsp:sp modelId="{D46AF504-F84A-461C-AE83-7C1693B10DDA}">
      <dsp:nvSpPr>
        <dsp:cNvPr id="0" name=""/>
        <dsp:cNvSpPr/>
      </dsp:nvSpPr>
      <dsp:spPr>
        <a:xfrm>
          <a:off x="3541456" y="2880863"/>
          <a:ext cx="3636863" cy="9764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8FE3E8-B1C7-41C3-A90F-5E19C956A3D5}">
      <dsp:nvSpPr>
        <dsp:cNvPr id="0" name=""/>
        <dsp:cNvSpPr/>
      </dsp:nvSpPr>
      <dsp:spPr bwMode="white">
        <a:xfrm>
          <a:off x="3712321" y="3043185"/>
          <a:ext cx="3636863" cy="976493"/>
        </a:xfrm>
        <a:prstGeom prst="roundRect">
          <a:avLst>
            <a:gd name="adj" fmla="val 10000"/>
          </a:avLst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Расходные обязательства Субъекта РФ</a:t>
          </a:r>
        </a:p>
      </dsp:txBody>
      <dsp:txXfrm>
        <a:off x="3740922" y="3071786"/>
        <a:ext cx="3579661" cy="919291"/>
      </dsp:txXfrm>
    </dsp:sp>
    <dsp:sp modelId="{21480611-7DF2-4116-8D1A-226ECCD4E7E6}">
      <dsp:nvSpPr>
        <dsp:cNvPr id="0" name=""/>
        <dsp:cNvSpPr/>
      </dsp:nvSpPr>
      <dsp:spPr>
        <a:xfrm>
          <a:off x="3762474" y="4304597"/>
          <a:ext cx="3194826" cy="9764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F9B2B-3270-4936-9654-49D7141C0EBD}">
      <dsp:nvSpPr>
        <dsp:cNvPr id="0" name=""/>
        <dsp:cNvSpPr/>
      </dsp:nvSpPr>
      <dsp:spPr bwMode="white">
        <a:xfrm>
          <a:off x="3933339" y="4466918"/>
          <a:ext cx="3194826" cy="976493"/>
        </a:xfrm>
        <a:prstGeom prst="roundRect">
          <a:avLst>
            <a:gd name="adj" fmla="val 10000"/>
          </a:avLst>
        </a:prstGeom>
        <a:solidFill>
          <a:schemeClr val="bg1">
            <a:lumMod val="85000"/>
            <a:alpha val="9000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1. НПА «О мерах по  социальной поддержке отдельных групп населения Субъекта РФ»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2.ТПГГ Субъекта РФ </a:t>
          </a:r>
        </a:p>
      </dsp:txBody>
      <dsp:txXfrm>
        <a:off x="3961940" y="4495519"/>
        <a:ext cx="3137624" cy="919291"/>
      </dsp:txXfrm>
    </dsp:sp>
    <dsp:sp modelId="{69D5E34C-F11A-4E3E-ACBD-D745D34D4792}">
      <dsp:nvSpPr>
        <dsp:cNvPr id="0" name=""/>
        <dsp:cNvSpPr/>
      </dsp:nvSpPr>
      <dsp:spPr>
        <a:xfrm>
          <a:off x="4807478" y="1457130"/>
          <a:ext cx="1537785" cy="9764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9DFEF6-78B4-4E78-BDA7-E6F7E5EAD684}">
      <dsp:nvSpPr>
        <dsp:cNvPr id="0" name=""/>
        <dsp:cNvSpPr/>
      </dsp:nvSpPr>
      <dsp:spPr bwMode="white">
        <a:xfrm>
          <a:off x="4978343" y="1619452"/>
          <a:ext cx="1537785" cy="976493"/>
        </a:xfrm>
        <a:prstGeom prst="roundRect">
          <a:avLst>
            <a:gd name="adj" fmla="val 10000"/>
          </a:avLst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Личные средства граждан</a:t>
          </a:r>
        </a:p>
      </dsp:txBody>
      <dsp:txXfrm>
        <a:off x="5006944" y="1648053"/>
        <a:ext cx="1480583" cy="919291"/>
      </dsp:txXfrm>
    </dsp:sp>
    <dsp:sp modelId="{38D409D7-7C61-443F-8327-93F3BA9941DB}">
      <dsp:nvSpPr>
        <dsp:cNvPr id="0" name=""/>
        <dsp:cNvSpPr/>
      </dsp:nvSpPr>
      <dsp:spPr>
        <a:xfrm>
          <a:off x="6686994" y="1457130"/>
          <a:ext cx="2227790" cy="9764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0C4113-5F5B-4017-923E-2ECEBA7D01E2}">
      <dsp:nvSpPr>
        <dsp:cNvPr id="0" name=""/>
        <dsp:cNvSpPr/>
      </dsp:nvSpPr>
      <dsp:spPr bwMode="white">
        <a:xfrm>
          <a:off x="6857859" y="1619452"/>
          <a:ext cx="2227790" cy="976493"/>
        </a:xfrm>
        <a:prstGeom prst="roundRect">
          <a:avLst>
            <a:gd name="adj" fmla="val 10000"/>
          </a:avLst>
        </a:prstGeom>
        <a:solidFill>
          <a:schemeClr val="bg1">
            <a:lumMod val="95000"/>
            <a:alpha val="9000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Благотворительность</a:t>
          </a:r>
        </a:p>
      </dsp:txBody>
      <dsp:txXfrm>
        <a:off x="6886460" y="1648053"/>
        <a:ext cx="2170588" cy="9192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#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2D8C56-1CF2-4A2B-91CB-4AAE2A8D963A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8C1CE1-D5F3-495A-8325-47D28DAD92A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B22AB2-DCDC-4647-9F3A-D7F712AD091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6553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D57ADC-E027-4116-87D1-8BF5EFE8120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 алгоритм тактики применения </a:t>
            </a:r>
            <a:r>
              <a:rPr lang="ru-RU" dirty="0" err="1"/>
              <a:t>таргетных</a:t>
            </a:r>
            <a:r>
              <a:rPr lang="ru-RU" dirty="0"/>
              <a:t> препаратов добавлен блок Тезепелумаб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D751AE-7ABC-314D-AFAD-47B860ED6F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0915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tags" Target="../tags/tag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C87DDB-82D3-4B80-A615-AC632147C5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24CFD3-53CE-44D6-AEAB-14D2AACF72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5D210-0ABA-4A45-B43B-6FEB1558BED3}" type="slidenum">
              <a:rPr lang="ru-RU"/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7D063-D2F7-41F5-9E98-7AF7E4B2070E}" type="datetimeFigureOut">
              <a:rPr lang="ru-RU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DE6BF-7F13-4DC0-BF15-59449362D2C4}" type="slidenum">
              <a:rPr lang="ru-RU" altLang="ru-RU"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D8FBA-723C-4669-B967-27248560F27C}" type="datetimeFigureOut">
              <a:rPr lang="ru-RU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B8223-F156-4381-841E-343809B7515F}" type="slidenum">
              <a:rPr lang="ru-RU" altLang="ru-RU"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661AC-1F3D-4FA7-924C-08CBE970B20A}" type="datetimeFigureOut">
              <a:rPr lang="ru-RU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CE50F6-5869-4033-B947-C92EDB03046F}" type="slidenum">
              <a:rPr lang="ru-RU" altLang="ru-RU"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43B67-4BFD-4AC8-9494-AA8630EB3AE2}" type="datetimeFigureOut">
              <a:rPr lang="ru-RU"/>
              <a:t>24.09.2024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CE8348-7FA1-4B19-9CAE-9B93CB722561}" type="slidenum">
              <a:rPr lang="ru-RU" altLang="ru-RU"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A0D96-C802-406D-A56B-DC8D0F5BAE59}" type="datetimeFigureOut">
              <a:rPr lang="ru-RU"/>
              <a:t>24.09.2024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0D66FC-7FAB-41D0-915E-337152C4F82D}" type="slidenum">
              <a:rPr lang="ru-RU" altLang="ru-RU"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A77A8-408E-4662-9AC6-7D4B89B0851F}" type="datetimeFigureOut">
              <a:rPr lang="ru-RU"/>
              <a:t>24.09.2024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D1140D-BF71-4A1C-96B6-2F3CFAAA9659}" type="slidenum">
              <a:rPr lang="ru-RU" altLang="ru-RU"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650BD-D679-4AD9-848B-069D63EF3DFE}" type="datetimeFigureOut">
              <a:rPr lang="ru-RU"/>
              <a:t>24.09.2024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9E86C-7C73-4C3A-8B9F-20F029C3C766}" type="slidenum">
              <a:rPr lang="ru-RU" altLang="ru-RU"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4DF60-914B-4940-839B-613B1F5EF832}" type="datetimeFigureOut">
              <a:rPr lang="ru-RU"/>
              <a:t>24.09.2024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AB7D8-814F-49B2-8B15-203DBBD17959}" type="slidenum">
              <a:rPr lang="ru-RU" altLang="ru-RU"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CD737-43F4-4E4A-9440-98BA8AB8E59C}" type="datetimeFigureOut">
              <a:rPr lang="ru-RU"/>
              <a:t>24.09.2024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954238-B173-47CC-93B7-DE585F422197}" type="slidenum">
              <a:rPr lang="ru-RU" altLang="ru-RU"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2D116-73D2-4D3F-BB7B-F64043146C41}" type="datetimeFigureOut">
              <a:rPr lang="ru-RU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663492-0D33-44EB-9774-71DFC89712D5}" type="slidenum">
              <a:rPr lang="ru-RU" altLang="ru-RU"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6D266-432D-4BE6-8F74-2621B5C20721}" type="datetimeFigureOut">
              <a:rPr lang="ru-RU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C60073-6D79-430B-8DF6-484BF1D42092}" type="slidenum">
              <a:rPr lang="ru-RU" altLang="ru-RU"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D83C8-F4F1-459C-84A9-610785DA16EB}" type="datetimeFigureOut">
              <a:rPr lang="ru-RU"/>
              <a:t>24.09.2024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DBAB7-1CB5-4D27-B86B-9A8872E4C9BE}" type="slidenum">
              <a:rPr lang="ru-RU" altLang="ru-RU"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41D99-BE7B-4F4E-9A8B-B2F41D465F76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2A54C-AD70-4AAA-9BA6-46E3B5A329DB}" type="slidenum">
              <a:rPr lang="en-US" altLang="en-US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6522927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8E36E-6527-4D33-A6F2-61A3E7D85DE3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BF030-4C96-4D98-AF7F-337C66BEF437}" type="slidenum">
              <a:rPr lang="en-US" altLang="en-US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8745248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6A7C9-71E0-40D7-98AB-6C6713BFCCA3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2A0D3-B972-434A-BBF4-4193E11ACFB1}" type="slidenum">
              <a:rPr lang="en-US" altLang="en-US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9820483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80193-48D5-421C-BFB0-12F33ACF6ECE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DCFCB-2D37-4A52-A54F-F96003A90AB5}" type="slidenum">
              <a:rPr lang="en-US" altLang="en-US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9004853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16A02-21B1-4A42-BF68-5BB61905B95E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1FE53-9748-4B53-821F-4E3ED9930A12}" type="slidenum">
              <a:rPr lang="en-US" altLang="en-US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53833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без выво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507206" y="266342"/>
            <a:ext cx="6765131" cy="333425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Образец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964F3-F956-4A06-8F0F-B128D5F1D29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507207" y="1756800"/>
            <a:ext cx="8136731" cy="4130116"/>
          </a:xfrm>
          <a:prstGeom prst="rect">
            <a:avLst/>
          </a:prstGeom>
        </p:spPr>
        <p:txBody>
          <a:bodyPr lIns="0" tIns="0" rIns="0" bIns="0"/>
          <a:lstStyle>
            <a:lvl1pPr marL="81280" indent="-81280">
              <a:lnSpc>
                <a:spcPct val="100000"/>
              </a:lnSpc>
              <a:defRPr sz="1800">
                <a:latin typeface="Futura PT Book"/>
              </a:defRPr>
            </a:lvl1pPr>
            <a:lvl2pPr marL="335915" indent="-81280">
              <a:lnSpc>
                <a:spcPct val="100000"/>
              </a:lnSpc>
              <a:spcBef>
                <a:spcPts val="900"/>
              </a:spcBef>
              <a:buClr>
                <a:schemeClr val="tx1">
                  <a:lumMod val="50000"/>
                  <a:lumOff val="50000"/>
                </a:schemeClr>
              </a:buClr>
              <a:defRPr sz="1500">
                <a:latin typeface="Futura PT Book"/>
              </a:defRPr>
            </a:lvl2pPr>
            <a:lvl3pPr marL="671830" indent="-81280">
              <a:lnSpc>
                <a:spcPct val="100000"/>
              </a:lnSpc>
              <a:defRPr sz="1350">
                <a:latin typeface="Futura PT Book"/>
              </a:defRPr>
            </a:lvl3pPr>
            <a:lvl4pPr marL="1007110" indent="-81280">
              <a:lnSpc>
                <a:spcPct val="100000"/>
              </a:lnSpc>
              <a:buClr>
                <a:schemeClr val="tx1">
                  <a:lumMod val="50000"/>
                  <a:lumOff val="50000"/>
                </a:schemeClr>
              </a:buClr>
              <a:defRPr sz="1050">
                <a:latin typeface="Futura PT Book"/>
              </a:defRPr>
            </a:lvl4pPr>
            <a:lvl5pPr marL="1343025" indent="-81280">
              <a:lnSpc>
                <a:spcPct val="100000"/>
              </a:lnSpc>
              <a:defRPr sz="900">
                <a:latin typeface="Futura PT Book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8567D-9CB3-428F-86E6-6A18A4BF7540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CB6A0-1AE3-402B-81DF-9A54A04F6151}" type="slidenum">
              <a:rPr lang="en-US" altLang="en-US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351348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FF13E-C6EA-48AA-816A-B45E24E27514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25255-09C9-4F7A-B6DF-8E3802E09A57}" type="slidenum">
              <a:rPr lang="en-US" altLang="en-US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7393540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F4579-85C3-49B7-B145-07DFB3AB1F69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01612-A582-46E3-911B-64BFC6C15869}" type="slidenum">
              <a:rPr lang="en-US" altLang="en-US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7526655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B2039-8FC0-40B6-A8B6-D72B19EB1608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1B838-AC2A-4433-9851-A77DC48533CC}" type="slidenum">
              <a:rPr lang="en-US" altLang="en-US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1291768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D8AAC-D7AA-448F-B61B-D5E67C28254B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EA529-D470-4722-A0CD-FDDF88EC6F2B}" type="slidenum">
              <a:rPr lang="en-US" altLang="en-US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1680508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D59DC-8183-4E18-823C-F34983006CFD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0D0CE-45B1-4078-8127-8ADB5A733FB4}" type="slidenum">
              <a:rPr lang="en-US" altLang="en-US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4766584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47D07-9D1E-4FE9-B31A-2F5863681021}" type="slidenum">
              <a:rPr lang="en-GB" smtClean="0"/>
              <a:t>‹#›</a:t>
            </a:fld>
            <a:endParaRPr lang="en-GB"/>
          </a:p>
        </p:txBody>
      </p:sp>
      <p:sp>
        <p:nvSpPr>
          <p:cNvPr id="5" name="Text Placeholder 96"/>
          <p:cNvSpPr>
            <a:spLocks noGrp="1"/>
          </p:cNvSpPr>
          <p:nvPr>
            <p:ph type="body" sz="quarter" idx="111" hasCustomPrompt="1"/>
          </p:nvPr>
        </p:nvSpPr>
        <p:spPr>
          <a:xfrm>
            <a:off x="305992" y="6200777"/>
            <a:ext cx="7297340" cy="657225"/>
          </a:xfrm>
        </p:spPr>
        <p:txBody>
          <a:bodyPr anchor="b" anchorCtr="0">
            <a:noAutofit/>
          </a:bodyPr>
          <a:lstStyle>
            <a:lvl1pPr>
              <a:spcAft>
                <a:spcPts val="169"/>
              </a:spcAft>
              <a:buNone/>
              <a:defRPr sz="450"/>
            </a:lvl1pPr>
          </a:lstStyle>
          <a:p>
            <a:pPr lvl="0"/>
            <a:r>
              <a:rPr lang="en-US" dirty="0"/>
              <a:t>Footnotes</a:t>
            </a:r>
          </a:p>
        </p:txBody>
      </p:sp>
    </p:spTree>
    <p:extLst>
      <p:ext uri="{BB962C8B-B14F-4D97-AF65-F5344CB8AC3E}">
        <p14:creationId xmlns:p14="http://schemas.microsoft.com/office/powerpoint/2010/main" val="90464997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154EBF-EF4B-488D-8FA6-ACF45E875E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34757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B325CF-02DB-475E-974D-2F97352A6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97294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CC23A8-512B-4610-9E86-7A70E98FA0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05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ывод и содержимо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964F3-F956-4A06-8F0F-B128D5F1D29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8" hasCustomPrompt="1"/>
          </p:nvPr>
        </p:nvSpPr>
        <p:spPr>
          <a:xfrm>
            <a:off x="507207" y="1756800"/>
            <a:ext cx="8136731" cy="663053"/>
          </a:xfrm>
          <a:prstGeom prst="rect">
            <a:avLst/>
          </a:prstGeom>
        </p:spPr>
        <p:txBody>
          <a:bodyPr wrap="square" lIns="0" tIns="0" rIns="0" bIns="108000">
            <a:spAutoFit/>
          </a:bodyPr>
          <a:lstStyle>
            <a:lvl1pPr>
              <a:lnSpc>
                <a:spcPct val="100000"/>
              </a:lnSpc>
              <a:defRPr sz="1500">
                <a:latin typeface="Futura PT Book"/>
              </a:defRPr>
            </a:lvl1pPr>
            <a:lvl2pPr marL="471805" indent="-69215">
              <a:lnSpc>
                <a:spcPct val="100000"/>
              </a:lnSpc>
              <a:spcBef>
                <a:spcPts val="900"/>
              </a:spcBef>
              <a:buClr>
                <a:schemeClr val="bg2">
                  <a:lumMod val="50000"/>
                </a:schemeClr>
              </a:buClr>
              <a:buSzPct val="100000"/>
              <a:buFont typeface="Arial" panose="020B0604020202020204" pitchFamily="34" charset="0"/>
              <a:buChar char="•"/>
              <a:defRPr sz="1350">
                <a:latin typeface="Futura PT Book"/>
              </a:defRPr>
            </a:lvl2pPr>
            <a:lvl3pPr marL="742950" indent="-81280" defTabSz="742950">
              <a:lnSpc>
                <a:spcPct val="100000"/>
              </a:lnSpc>
              <a:buClr>
                <a:srgbClr val="FF732A"/>
              </a:buClr>
              <a:buSzPct val="100000"/>
              <a:buFont typeface="Arial" panose="020B0604020202020204" pitchFamily="34" charset="0"/>
              <a:buChar char="•"/>
              <a:defRPr sz="1200">
                <a:latin typeface="Futura PT Book"/>
              </a:defRPr>
            </a:lvl3pPr>
            <a:lvl4pPr marL="1078865" indent="-81280">
              <a:lnSpc>
                <a:spcPct val="100000"/>
              </a:lnSpc>
              <a:buClr>
                <a:schemeClr val="bg2">
                  <a:lumMod val="50000"/>
                </a:schemeClr>
              </a:buClr>
              <a:buSzPct val="100000"/>
              <a:buFont typeface="Arial" panose="020B0604020202020204" pitchFamily="34" charset="0"/>
              <a:buChar char="•"/>
              <a:defRPr sz="900">
                <a:latin typeface="Futura PT Book"/>
              </a:defRPr>
            </a:lvl4pPr>
            <a:lvl5pPr marL="1414780" indent="-81280">
              <a:lnSpc>
                <a:spcPct val="100000"/>
              </a:lnSpc>
              <a:buClr>
                <a:srgbClr val="FF732A"/>
              </a:buClr>
              <a:buSzPct val="100000"/>
              <a:buFont typeface="Arial" panose="020B0604020202020204" pitchFamily="34" charset="0"/>
              <a:buChar char="•"/>
              <a:defRPr sz="825">
                <a:latin typeface="Futura PT Book"/>
              </a:defRPr>
            </a:lvl5pPr>
          </a:lstStyle>
          <a:p>
            <a:pPr lvl="0"/>
            <a:r>
              <a:rPr lang="ru-RU" dirty="0"/>
              <a:t>Выводы</a:t>
            </a:r>
          </a:p>
          <a:p>
            <a:pPr lvl="1"/>
            <a:r>
              <a:rPr lang="ru-RU" dirty="0"/>
              <a:t>Второй уровень</a:t>
            </a:r>
          </a:p>
        </p:txBody>
      </p:sp>
      <p:sp>
        <p:nvSpPr>
          <p:cNvPr id="8" name="Объект 4"/>
          <p:cNvSpPr>
            <a:spLocks noGrp="1"/>
          </p:cNvSpPr>
          <p:nvPr>
            <p:ph sz="quarter" idx="13"/>
          </p:nvPr>
        </p:nvSpPr>
        <p:spPr>
          <a:xfrm>
            <a:off x="507207" y="2804401"/>
            <a:ext cx="8136731" cy="3085489"/>
          </a:xfrm>
          <a:prstGeom prst="rect">
            <a:avLst/>
          </a:prstGeom>
        </p:spPr>
        <p:txBody>
          <a:bodyPr lIns="0" tIns="0" rIns="0" bIns="0"/>
          <a:lstStyle>
            <a:lvl1pPr marL="0" indent="132080">
              <a:lnSpc>
                <a:spcPct val="100000"/>
              </a:lnSpc>
              <a:defRPr sz="1800">
                <a:latin typeface="Futura PT Book"/>
              </a:defRPr>
            </a:lvl1pPr>
            <a:lvl2pPr marL="407035" indent="-81280">
              <a:lnSpc>
                <a:spcPct val="100000"/>
              </a:lnSpc>
              <a:spcBef>
                <a:spcPts val="900"/>
              </a:spcBef>
              <a:buClr>
                <a:schemeClr val="tx1">
                  <a:lumMod val="50000"/>
                  <a:lumOff val="50000"/>
                </a:schemeClr>
              </a:buClr>
              <a:defRPr sz="1500">
                <a:latin typeface="Futura PT Book"/>
              </a:defRPr>
            </a:lvl2pPr>
            <a:lvl3pPr marL="671830" indent="-81280" defTabSz="607060">
              <a:lnSpc>
                <a:spcPct val="100000"/>
              </a:lnSpc>
              <a:defRPr sz="1350">
                <a:latin typeface="Futura PT Book"/>
              </a:defRPr>
            </a:lvl3pPr>
            <a:lvl4pPr marL="1007110" indent="-81280">
              <a:lnSpc>
                <a:spcPct val="100000"/>
              </a:lnSpc>
              <a:buClr>
                <a:schemeClr val="tx1">
                  <a:lumMod val="50000"/>
                  <a:lumOff val="50000"/>
                </a:schemeClr>
              </a:buClr>
              <a:defRPr sz="1050">
                <a:latin typeface="Futura PT Book"/>
              </a:defRPr>
            </a:lvl4pPr>
            <a:lvl5pPr marL="1343025" indent="-81280">
              <a:lnSpc>
                <a:spcPct val="100000"/>
              </a:lnSpc>
              <a:defRPr sz="900">
                <a:latin typeface="Futura PT Book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8A64D-0AAA-4099-97F3-A158FA01AA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11598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517837-F7DA-494A-9722-46CD21E2F5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69136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F1C3D-6EE6-4256-9FE6-86E288C18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62568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DC9F3D-DBE1-479B-877A-86220D95E9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51197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28775B-A83D-4218-AD76-B01774DB5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59841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4869AC-EB60-45EC-8C74-79B4CFDC7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06265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C87DDB-82D3-4B80-A615-AC632147C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77654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24CFD3-53CE-44D6-AEAB-14D2AACF7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02568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pic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5D210-0ABA-4A45-B43B-6FEB1558BED3}" type="slidenum">
              <a:rPr lang="ru-RU"/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38779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EE0B1-E487-437B-86E9-A5E8A7338F03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Information for Internal Purposes Only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A318-6D55-4448-9068-9F08AF6EA1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43925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Горизонта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 userDrawn="1"/>
        </p:nvGrpSpPr>
        <p:grpSpPr>
          <a:xfrm>
            <a:off x="1518986" y="2957355"/>
            <a:ext cx="5844810" cy="597043"/>
            <a:chOff x="2518610" y="2743200"/>
            <a:chExt cx="7793080" cy="597043"/>
          </a:xfrm>
        </p:grpSpPr>
        <p:grpSp>
          <p:nvGrpSpPr>
            <p:cNvPr id="9" name="Группа 8"/>
            <p:cNvGrpSpPr/>
            <p:nvPr userDrawn="1"/>
          </p:nvGrpSpPr>
          <p:grpSpPr>
            <a:xfrm>
              <a:off x="2518610" y="2743200"/>
              <a:ext cx="2310065" cy="597043"/>
              <a:chOff x="2518610" y="2743200"/>
              <a:chExt cx="2310065" cy="597043"/>
            </a:xfrm>
          </p:grpSpPr>
          <p:sp>
            <p:nvSpPr>
              <p:cNvPr id="3" name="TextBox 2"/>
              <p:cNvSpPr txBox="1"/>
              <p:nvPr userDrawn="1"/>
            </p:nvSpPr>
            <p:spPr>
              <a:xfrm>
                <a:off x="2518610" y="2743200"/>
                <a:ext cx="818344" cy="2077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ru-RU" sz="1350" b="1" dirty="0">
                    <a:latin typeface="Arial" panose="020B0604020202020204" pitchFamily="34" charset="0"/>
                  </a:rPr>
                  <a:t>Россия</a:t>
                </a:r>
                <a:endParaRPr lang="en-US" sz="135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" name="TextBox 3"/>
              <p:cNvSpPr txBox="1"/>
              <p:nvPr userDrawn="1"/>
            </p:nvSpPr>
            <p:spPr>
              <a:xfrm>
                <a:off x="2518611" y="3132494"/>
                <a:ext cx="2310064" cy="2077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ru-RU" sz="1350" dirty="0">
                    <a:latin typeface="Arial" panose="020B0604020202020204" pitchFamily="34" charset="0"/>
                  </a:rPr>
                  <a:t>+7 (495) 620-09-14/15</a:t>
                </a:r>
              </a:p>
            </p:txBody>
          </p:sp>
        </p:grpSp>
        <p:grpSp>
          <p:nvGrpSpPr>
            <p:cNvPr id="10" name="Группа 9"/>
            <p:cNvGrpSpPr/>
            <p:nvPr userDrawn="1"/>
          </p:nvGrpSpPr>
          <p:grpSpPr>
            <a:xfrm>
              <a:off x="5608408" y="2743200"/>
              <a:ext cx="4703282" cy="597042"/>
              <a:chOff x="5610100" y="2743200"/>
              <a:chExt cx="4703282" cy="597042"/>
            </a:xfrm>
          </p:grpSpPr>
          <p:sp>
            <p:nvSpPr>
              <p:cNvPr id="6" name="TextBox 5"/>
              <p:cNvSpPr txBox="1"/>
              <p:nvPr userDrawn="1"/>
            </p:nvSpPr>
            <p:spPr>
              <a:xfrm>
                <a:off x="5610100" y="2743200"/>
                <a:ext cx="1146725" cy="2077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ru-RU" sz="1350" b="1" dirty="0">
                    <a:latin typeface="Arial" panose="020B0604020202020204" pitchFamily="34" charset="0"/>
                  </a:rPr>
                  <a:t>Казахстан</a:t>
                </a:r>
                <a:endParaRPr lang="en-US" sz="135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" name="TextBox 6"/>
              <p:cNvSpPr txBox="1"/>
              <p:nvPr userDrawn="1"/>
            </p:nvSpPr>
            <p:spPr>
              <a:xfrm>
                <a:off x="8351608" y="3132493"/>
                <a:ext cx="1961774" cy="2077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ru-RU" sz="1350" dirty="0">
                    <a:latin typeface="Arial" panose="020B0604020202020204" pitchFamily="34" charset="0"/>
                  </a:rPr>
                  <a:t>+36 (1) 456-72-73</a:t>
                </a:r>
                <a:endParaRPr lang="en-US" sz="135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Группа 10"/>
            <p:cNvGrpSpPr/>
            <p:nvPr userDrawn="1"/>
          </p:nvGrpSpPr>
          <p:grpSpPr>
            <a:xfrm>
              <a:off x="5608408" y="2743200"/>
              <a:ext cx="3688349" cy="597043"/>
              <a:chOff x="5608408" y="2743200"/>
              <a:chExt cx="3688349" cy="597043"/>
            </a:xfrm>
          </p:grpSpPr>
          <p:sp>
            <p:nvSpPr>
              <p:cNvPr id="5" name="TextBox 4"/>
              <p:cNvSpPr txBox="1"/>
              <p:nvPr userDrawn="1"/>
            </p:nvSpPr>
            <p:spPr>
              <a:xfrm>
                <a:off x="8349916" y="2743200"/>
                <a:ext cx="946841" cy="2077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ru-RU" sz="1350" b="1" dirty="0">
                    <a:latin typeface="Arial" panose="020B0604020202020204" pitchFamily="34" charset="0"/>
                  </a:rPr>
                  <a:t>Венгрия</a:t>
                </a:r>
                <a:endParaRPr lang="en-US" sz="135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" name="TextBox 7"/>
              <p:cNvSpPr txBox="1"/>
              <p:nvPr userDrawn="1"/>
            </p:nvSpPr>
            <p:spPr>
              <a:xfrm>
                <a:off x="5608408" y="3132494"/>
                <a:ext cx="2310064" cy="2077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ru-RU" sz="1350" dirty="0">
                    <a:latin typeface="Arial" panose="020B0604020202020204" pitchFamily="34" charset="0"/>
                  </a:rPr>
                  <a:t>+7 (727) 327-11-47</a:t>
                </a:r>
                <a:endParaRPr lang="en-US" sz="1350" dirty="0">
                  <a:latin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EE0B1-E487-437B-86E9-A5E8A7338F03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Information for Internal Purposes Only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A318-6D55-4448-9068-9F08AF6EA1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198627"/>
      </p:ext>
    </p:extLst>
  </p:cSld>
  <p:clrMapOvr>
    <a:masterClrMapping/>
  </p:clrMapOvr>
  <p:hf hdr="0" dt="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9AED3-B59B-42E5-AFD9-D4F9F36CE1D3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Конфиденциально. Только для внутреннего использования.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A318-6D55-4448-9068-9F08AF6EA1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66555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D39-5FFF-4780-A98E-6F5673702823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Конфиденциально. Только для внутреннего использования.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A318-6D55-4448-9068-9F08AF6EA1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23119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A66B5-4307-40BE-B8DF-B12D7949CF05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Конфиденциально. Только для внутреннего использования.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A318-6D55-4448-9068-9F08AF6EA1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3915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CC56-9A51-4A90-999D-54351855B3ED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Конфиденциально. Только для внутреннего использования.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A318-6D55-4448-9068-9F08AF6EA1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25079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09CA2-B2AA-450A-A0A6-64103E248B19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Конфиденциально. Только для внутреннего использования.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A318-6D55-4448-9068-9F08AF6EA1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48506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D1254-F75E-407E-BFED-25D560813DB5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Конфиденциально. Только для внутреннего использования.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A318-6D55-4448-9068-9F08AF6EA1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180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D5C94-E54C-4DD7-B16F-FC4AFE022902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Конфиденциально. Только для внутреннего использования.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A318-6D55-4448-9068-9F08AF6EA1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23642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3DE1-9545-459B-AA63-9F6201F6ADDF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Конфиденциально. Только для внутреннего использования.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A318-6D55-4448-9068-9F08AF6EA1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00217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FD532-DA75-4E98-B3BD-DDC7931D31A9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Конфиденциально. Только для внутреннего использования.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A318-6D55-4448-9068-9F08AF6EA1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0856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е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964F3-F956-4A06-8F0F-B128D5F1D29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Текст 8"/>
          <p:cNvSpPr>
            <a:spLocks noGrp="1"/>
          </p:cNvSpPr>
          <p:nvPr>
            <p:ph type="body" sz="quarter" idx="12" hasCustomPrompt="1"/>
          </p:nvPr>
        </p:nvSpPr>
        <p:spPr>
          <a:xfrm>
            <a:off x="507206" y="1773673"/>
            <a:ext cx="3510000" cy="250119"/>
          </a:xfrm>
          <a:prstGeom prst="rect">
            <a:avLst/>
          </a:prstGeom>
        </p:spPr>
        <p:txBody>
          <a:bodyPr wrap="square" lIns="0" tIns="0" rIns="0" bIns="108000" anchor="b" anchorCtr="0">
            <a:spAutoFit/>
          </a:bodyPr>
          <a:lstStyle>
            <a:lvl1pPr marL="0" indent="0" algn="ctr">
              <a:lnSpc>
                <a:spcPts val="1050"/>
              </a:lnSpc>
              <a:spcBef>
                <a:spcPts val="0"/>
              </a:spcBef>
              <a:buNone/>
              <a:defRPr baseline="0">
                <a:latin typeface="Futura PT Book"/>
              </a:defRPr>
            </a:lvl1pPr>
            <a:lvl2pPr marL="600075" indent="-257175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Char char="•"/>
              <a:defRPr>
                <a:latin typeface="+mn-lt"/>
              </a:defRPr>
            </a:lvl2pPr>
            <a:lvl3pPr marL="685800" indent="0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None/>
              <a:defRPr>
                <a:latin typeface="+mn-lt"/>
              </a:defRPr>
            </a:lvl3pPr>
            <a:lvl4pPr marL="1285875" indent="-257175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Char char="•"/>
              <a:defRPr>
                <a:latin typeface="+mn-lt"/>
              </a:defRPr>
            </a:lvl4pPr>
            <a:lvl5pPr marL="1628775" indent="-257175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Char char="•"/>
              <a:defRPr>
                <a:latin typeface="+mn-lt"/>
              </a:defRPr>
            </a:lvl5pPr>
          </a:lstStyle>
          <a:p>
            <a:pPr lvl="0"/>
            <a:r>
              <a:rPr lang="ru-RU" dirty="0"/>
              <a:t>Образец текст</a:t>
            </a:r>
            <a:endParaRPr lang="en-US" dirty="0"/>
          </a:p>
        </p:txBody>
      </p:sp>
      <p:sp>
        <p:nvSpPr>
          <p:cNvPr id="11" name="Текст 8"/>
          <p:cNvSpPr>
            <a:spLocks noGrp="1"/>
          </p:cNvSpPr>
          <p:nvPr>
            <p:ph type="body" sz="quarter" idx="14" hasCustomPrompt="1"/>
          </p:nvPr>
        </p:nvSpPr>
        <p:spPr>
          <a:xfrm>
            <a:off x="5112525" y="1773673"/>
            <a:ext cx="3510000" cy="250119"/>
          </a:xfrm>
          <a:prstGeom prst="rect">
            <a:avLst/>
          </a:prstGeom>
        </p:spPr>
        <p:txBody>
          <a:bodyPr lIns="0" tIns="0" rIns="0" bIns="108000" anchor="b" anchorCtr="0">
            <a:spAutoFit/>
          </a:bodyPr>
          <a:lstStyle>
            <a:lvl1pPr marL="0" indent="0" algn="ctr">
              <a:lnSpc>
                <a:spcPts val="1050"/>
              </a:lnSpc>
              <a:spcBef>
                <a:spcPts val="0"/>
              </a:spcBef>
              <a:buNone/>
              <a:defRPr baseline="0">
                <a:latin typeface="Futura PT Book"/>
              </a:defRPr>
            </a:lvl1pPr>
            <a:lvl2pPr marL="600075" indent="-257175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Char char="•"/>
              <a:defRPr>
                <a:latin typeface="+mn-lt"/>
              </a:defRPr>
            </a:lvl2pPr>
            <a:lvl3pPr marL="685800" indent="0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None/>
              <a:defRPr>
                <a:latin typeface="+mn-lt"/>
              </a:defRPr>
            </a:lvl3pPr>
            <a:lvl4pPr marL="1285875" indent="-257175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Char char="•"/>
              <a:defRPr>
                <a:latin typeface="+mn-lt"/>
              </a:defRPr>
            </a:lvl4pPr>
            <a:lvl5pPr marL="1628775" indent="-257175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Char char="•"/>
              <a:defRPr>
                <a:latin typeface="+mn-lt"/>
              </a:defRPr>
            </a:lvl5pPr>
          </a:lstStyle>
          <a:p>
            <a:pPr lvl="0"/>
            <a:r>
              <a:rPr lang="ru-RU" dirty="0"/>
              <a:t>Образец текст</a:t>
            </a: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Объект 4"/>
          <p:cNvSpPr>
            <a:spLocks noGrp="1"/>
          </p:cNvSpPr>
          <p:nvPr>
            <p:ph sz="quarter" idx="13"/>
          </p:nvPr>
        </p:nvSpPr>
        <p:spPr>
          <a:xfrm>
            <a:off x="507207" y="2023792"/>
            <a:ext cx="3510000" cy="3405149"/>
          </a:xfrm>
          <a:prstGeom prst="rect">
            <a:avLst/>
          </a:prstGeom>
        </p:spPr>
        <p:txBody>
          <a:bodyPr lIns="0" tIns="0" rIns="0" bIns="0"/>
          <a:lstStyle>
            <a:lvl1pPr marL="81280" indent="-81280">
              <a:defRPr sz="1050">
                <a:latin typeface="Futura PT Book"/>
              </a:defRPr>
            </a:lvl1pPr>
            <a:lvl2pPr marL="335915" indent="-81280">
              <a:lnSpc>
                <a:spcPts val="525"/>
              </a:lnSpc>
              <a:spcBef>
                <a:spcPts val="900"/>
              </a:spcBef>
              <a:buClr>
                <a:schemeClr val="tx1">
                  <a:lumMod val="50000"/>
                  <a:lumOff val="50000"/>
                </a:schemeClr>
              </a:buClr>
              <a:defRPr sz="900">
                <a:latin typeface="Futura PT Book"/>
              </a:defRPr>
            </a:lvl2pPr>
            <a:lvl3pPr marL="671830" indent="-81280">
              <a:lnSpc>
                <a:spcPts val="525"/>
              </a:lnSpc>
              <a:defRPr sz="825">
                <a:latin typeface="Futura PT Book"/>
              </a:defRPr>
            </a:lvl3pPr>
            <a:lvl4pPr marL="1007110" indent="-81280">
              <a:lnSpc>
                <a:spcPts val="525"/>
              </a:lnSpc>
              <a:buClr>
                <a:schemeClr val="tx1">
                  <a:lumMod val="50000"/>
                  <a:lumOff val="50000"/>
                </a:schemeClr>
              </a:buClr>
              <a:defRPr sz="750">
                <a:latin typeface="Futura PT Book"/>
              </a:defRPr>
            </a:lvl4pPr>
            <a:lvl5pPr marL="1343025" indent="-81280">
              <a:lnSpc>
                <a:spcPts val="525"/>
              </a:lnSpc>
              <a:defRPr sz="675">
                <a:latin typeface="Futura PT Book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0" name="Объект 4"/>
          <p:cNvSpPr>
            <a:spLocks noGrp="1"/>
          </p:cNvSpPr>
          <p:nvPr>
            <p:ph sz="quarter" idx="18"/>
          </p:nvPr>
        </p:nvSpPr>
        <p:spPr>
          <a:xfrm>
            <a:off x="5112525" y="2023792"/>
            <a:ext cx="3510000" cy="3405149"/>
          </a:xfrm>
          <a:prstGeom prst="rect">
            <a:avLst/>
          </a:prstGeom>
        </p:spPr>
        <p:txBody>
          <a:bodyPr lIns="0" tIns="0" rIns="0" bIns="0"/>
          <a:lstStyle>
            <a:lvl1pPr marL="81280" indent="-81280">
              <a:defRPr sz="1050">
                <a:latin typeface="Futura PT Book"/>
              </a:defRPr>
            </a:lvl1pPr>
            <a:lvl2pPr marL="335915" indent="-81280">
              <a:lnSpc>
                <a:spcPts val="525"/>
              </a:lnSpc>
              <a:spcBef>
                <a:spcPts val="900"/>
              </a:spcBef>
              <a:buClr>
                <a:schemeClr val="tx1">
                  <a:lumMod val="50000"/>
                  <a:lumOff val="50000"/>
                </a:schemeClr>
              </a:buClr>
              <a:defRPr sz="900">
                <a:latin typeface="Futura PT Book"/>
              </a:defRPr>
            </a:lvl2pPr>
            <a:lvl3pPr marL="671830" indent="-81280">
              <a:lnSpc>
                <a:spcPts val="525"/>
              </a:lnSpc>
              <a:defRPr sz="825">
                <a:latin typeface="Futura PT Book"/>
              </a:defRPr>
            </a:lvl3pPr>
            <a:lvl4pPr marL="1007110" indent="-81280">
              <a:lnSpc>
                <a:spcPts val="525"/>
              </a:lnSpc>
              <a:buClr>
                <a:schemeClr val="tx1">
                  <a:lumMod val="50000"/>
                  <a:lumOff val="50000"/>
                </a:schemeClr>
              </a:buClr>
              <a:defRPr sz="750">
                <a:latin typeface="Futura PT Book"/>
              </a:defRPr>
            </a:lvl4pPr>
            <a:lvl5pPr marL="1343025" indent="-81280">
              <a:lnSpc>
                <a:spcPts val="525"/>
              </a:lnSpc>
              <a:defRPr sz="675">
                <a:latin typeface="Futura PT Book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0451A7-94B7-4A5F-BBA4-3909856C69F8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AFB77-9742-4CB0-9C27-098531ECE268}" type="slidenum">
              <a:rPr lang="en-US" altLang="en-US" smtClean="0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980094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0451A7-94B7-4A5F-BBA4-3909856C69F8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AFB77-9742-4CB0-9C27-098531ECE268}" type="slidenum">
              <a:rPr lang="en-US" altLang="en-US" smtClean="0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6899515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0451A7-94B7-4A5F-BBA4-3909856C69F8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AFB77-9742-4CB0-9C27-098531ECE268}" type="slidenum">
              <a:rPr lang="en-US" altLang="en-US" smtClean="0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5319479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0451A7-94B7-4A5F-BBA4-3909856C69F8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AFB77-9742-4CB0-9C27-098531ECE268}" type="slidenum">
              <a:rPr lang="en-US" altLang="en-US" smtClean="0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894450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0451A7-94B7-4A5F-BBA4-3909856C69F8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AFB77-9742-4CB0-9C27-098531ECE268}" type="slidenum">
              <a:rPr lang="en-US" altLang="en-US" smtClean="0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7653741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0451A7-94B7-4A5F-BBA4-3909856C69F8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AFB77-9742-4CB0-9C27-098531ECE268}" type="slidenum">
              <a:rPr lang="en-US" altLang="en-US" smtClean="0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4184442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0451A7-94B7-4A5F-BBA4-3909856C69F8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AFB77-9742-4CB0-9C27-098531ECE268}" type="slidenum">
              <a:rPr lang="en-US" altLang="en-US" smtClean="0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1774159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0451A7-94B7-4A5F-BBA4-3909856C69F8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AFB77-9742-4CB0-9C27-098531ECE268}" type="slidenum">
              <a:rPr lang="en-US" altLang="en-US" smtClean="0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6802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0451A7-94B7-4A5F-BBA4-3909856C69F8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AFB77-9742-4CB0-9C27-098531ECE268}" type="slidenum">
              <a:rPr lang="en-US" altLang="en-US" smtClean="0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9864206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0451A7-94B7-4A5F-BBA4-3909856C69F8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AFB77-9742-4CB0-9C27-098531ECE268}" type="slidenum">
              <a:rPr lang="en-US" altLang="en-US" smtClean="0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957286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964F3-F956-4A06-8F0F-B128D5F1D29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24"/>
          </p:nvPr>
        </p:nvSpPr>
        <p:spPr>
          <a:xfrm>
            <a:off x="507206" y="1756801"/>
            <a:ext cx="2430000" cy="213767"/>
          </a:xfrm>
          <a:prstGeom prst="rect">
            <a:avLst/>
          </a:prstGeom>
        </p:spPr>
        <p:txBody>
          <a:bodyPr wrap="square" lIns="0" tIns="0" rIns="0" bIns="72000">
            <a:spAutoFit/>
          </a:bodyPr>
          <a:lstStyle>
            <a:lvl1pPr marL="0" indent="0" algn="ctr">
              <a:lnSpc>
                <a:spcPts val="1050"/>
              </a:lnSpc>
              <a:spcBef>
                <a:spcPts val="0"/>
              </a:spcBef>
              <a:buNone/>
              <a:defRPr baseline="0">
                <a:solidFill>
                  <a:srgbClr val="212121"/>
                </a:solidFill>
                <a:latin typeface="Futura PT Book"/>
              </a:defRPr>
            </a:lvl1pPr>
            <a:lvl2pPr marL="600075" indent="-257175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Char char="•"/>
              <a:defRPr>
                <a:latin typeface="+mn-lt"/>
              </a:defRPr>
            </a:lvl2pPr>
            <a:lvl3pPr marL="685800" indent="0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None/>
              <a:defRPr>
                <a:latin typeface="+mn-lt"/>
              </a:defRPr>
            </a:lvl3pPr>
            <a:lvl4pPr marL="1285875" indent="-257175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Char char="•"/>
              <a:defRPr>
                <a:latin typeface="+mn-lt"/>
              </a:defRPr>
            </a:lvl4pPr>
            <a:lvl5pPr marL="1628775" indent="-257175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Char char="•"/>
              <a:defRPr>
                <a:latin typeface="+mn-lt"/>
              </a:defRPr>
            </a:lvl5pPr>
          </a:lstStyle>
          <a:p>
            <a:pPr lvl="0"/>
            <a:r>
              <a:rPr lang="ru-RU" dirty="0"/>
              <a:t>Образец текста</a:t>
            </a:r>
            <a:endParaRPr lang="en-US" dirty="0"/>
          </a:p>
        </p:txBody>
      </p:sp>
      <p:sp>
        <p:nvSpPr>
          <p:cNvPr id="16" name="Текст 8"/>
          <p:cNvSpPr>
            <a:spLocks noGrp="1"/>
          </p:cNvSpPr>
          <p:nvPr>
            <p:ph type="body" sz="quarter" idx="27"/>
          </p:nvPr>
        </p:nvSpPr>
        <p:spPr>
          <a:xfrm>
            <a:off x="3355277" y="1756801"/>
            <a:ext cx="2430000" cy="213767"/>
          </a:xfrm>
          <a:prstGeom prst="rect">
            <a:avLst/>
          </a:prstGeom>
        </p:spPr>
        <p:txBody>
          <a:bodyPr wrap="square" lIns="0" tIns="0" rIns="0" bIns="72000">
            <a:spAutoFit/>
          </a:bodyPr>
          <a:lstStyle>
            <a:lvl1pPr marL="0" indent="0" algn="ctr">
              <a:lnSpc>
                <a:spcPts val="1050"/>
              </a:lnSpc>
              <a:spcBef>
                <a:spcPts val="0"/>
              </a:spcBef>
              <a:buNone/>
              <a:defRPr baseline="0">
                <a:solidFill>
                  <a:srgbClr val="212121"/>
                </a:solidFill>
                <a:latin typeface="Futura PT Book"/>
              </a:defRPr>
            </a:lvl1pPr>
            <a:lvl2pPr marL="600075" indent="-257175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Char char="•"/>
              <a:defRPr>
                <a:latin typeface="+mn-lt"/>
              </a:defRPr>
            </a:lvl2pPr>
            <a:lvl3pPr marL="685800" indent="0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None/>
              <a:defRPr>
                <a:latin typeface="+mn-lt"/>
              </a:defRPr>
            </a:lvl3pPr>
            <a:lvl4pPr marL="1285875" indent="-257175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Char char="•"/>
              <a:defRPr>
                <a:latin typeface="+mn-lt"/>
              </a:defRPr>
            </a:lvl4pPr>
            <a:lvl5pPr marL="1628775" indent="-257175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Char char="•"/>
              <a:defRPr>
                <a:latin typeface="+mn-lt"/>
              </a:defRPr>
            </a:lvl5pPr>
          </a:lstStyle>
          <a:p>
            <a:pPr lvl="0"/>
            <a:r>
              <a:rPr lang="ru-RU" dirty="0"/>
              <a:t>Образец текста</a:t>
            </a:r>
            <a:endParaRPr lang="en-US" dirty="0"/>
          </a:p>
        </p:txBody>
      </p:sp>
      <p:sp>
        <p:nvSpPr>
          <p:cNvPr id="18" name="Текст 8"/>
          <p:cNvSpPr>
            <a:spLocks noGrp="1"/>
          </p:cNvSpPr>
          <p:nvPr>
            <p:ph type="body" sz="quarter" idx="28"/>
          </p:nvPr>
        </p:nvSpPr>
        <p:spPr>
          <a:xfrm>
            <a:off x="6209432" y="1756801"/>
            <a:ext cx="2430000" cy="213767"/>
          </a:xfrm>
          <a:prstGeom prst="rect">
            <a:avLst/>
          </a:prstGeom>
        </p:spPr>
        <p:txBody>
          <a:bodyPr wrap="square" lIns="0" tIns="0" rIns="0" bIns="72000">
            <a:spAutoFit/>
          </a:bodyPr>
          <a:lstStyle>
            <a:lvl1pPr marL="0" indent="0" algn="ctr">
              <a:lnSpc>
                <a:spcPts val="1050"/>
              </a:lnSpc>
              <a:spcBef>
                <a:spcPts val="0"/>
              </a:spcBef>
              <a:buNone/>
              <a:defRPr baseline="0">
                <a:solidFill>
                  <a:srgbClr val="212121"/>
                </a:solidFill>
                <a:latin typeface="Futura PT Book"/>
              </a:defRPr>
            </a:lvl1pPr>
            <a:lvl2pPr marL="600075" indent="-257175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Char char="•"/>
              <a:defRPr>
                <a:latin typeface="+mn-lt"/>
              </a:defRPr>
            </a:lvl2pPr>
            <a:lvl3pPr marL="685800" indent="0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None/>
              <a:defRPr>
                <a:latin typeface="+mn-lt"/>
              </a:defRPr>
            </a:lvl3pPr>
            <a:lvl4pPr marL="1285875" indent="-257175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Char char="•"/>
              <a:defRPr>
                <a:latin typeface="+mn-lt"/>
              </a:defRPr>
            </a:lvl4pPr>
            <a:lvl5pPr marL="1628775" indent="-257175">
              <a:buClr>
                <a:schemeClr val="bg2">
                  <a:lumMod val="50000"/>
                </a:schemeClr>
              </a:buClr>
              <a:buSzPct val="90000"/>
              <a:buFont typeface="Arial" panose="020B0604020202020204" pitchFamily="34" charset="0"/>
              <a:buChar char="•"/>
              <a:defRPr>
                <a:latin typeface="+mn-lt"/>
              </a:defRPr>
            </a:lvl5pPr>
          </a:lstStyle>
          <a:p>
            <a:pPr lvl="0"/>
            <a:r>
              <a:rPr lang="ru-RU" dirty="0"/>
              <a:t>Образец текста</a:t>
            </a:r>
            <a:endParaRPr lang="en-US" dirty="0"/>
          </a:p>
        </p:txBody>
      </p:sp>
      <p:sp>
        <p:nvSpPr>
          <p:cNvPr id="24" name="Объект 4"/>
          <p:cNvSpPr>
            <a:spLocks noGrp="1"/>
          </p:cNvSpPr>
          <p:nvPr>
            <p:ph sz="quarter" idx="32"/>
          </p:nvPr>
        </p:nvSpPr>
        <p:spPr>
          <a:xfrm>
            <a:off x="501122" y="2012400"/>
            <a:ext cx="2430000" cy="3600000"/>
          </a:xfrm>
          <a:prstGeom prst="rect">
            <a:avLst/>
          </a:prstGeom>
        </p:spPr>
        <p:txBody>
          <a:bodyPr/>
          <a:lstStyle>
            <a:lvl1pPr marL="81280" indent="-81280">
              <a:defRPr sz="1050">
                <a:latin typeface="Futura PT Book"/>
              </a:defRPr>
            </a:lvl1pPr>
            <a:lvl2pPr marL="407035" indent="-81280">
              <a:lnSpc>
                <a:spcPts val="525"/>
              </a:lnSpc>
              <a:spcBef>
                <a:spcPts val="900"/>
              </a:spcBef>
              <a:buClr>
                <a:schemeClr val="tx1">
                  <a:lumMod val="50000"/>
                  <a:lumOff val="50000"/>
                </a:schemeClr>
              </a:buClr>
              <a:defRPr sz="900">
                <a:latin typeface="Futura PT Book"/>
              </a:defRPr>
            </a:lvl2pPr>
            <a:lvl3pPr marL="671830" indent="-81280" defTabSz="607060">
              <a:lnSpc>
                <a:spcPts val="525"/>
              </a:lnSpc>
              <a:defRPr sz="825">
                <a:latin typeface="Futura PT Book"/>
              </a:defRPr>
            </a:lvl3pPr>
            <a:lvl4pPr marL="1007110" indent="-81280">
              <a:lnSpc>
                <a:spcPts val="525"/>
              </a:lnSpc>
              <a:buClr>
                <a:schemeClr val="tx1">
                  <a:lumMod val="50000"/>
                  <a:lumOff val="50000"/>
                </a:schemeClr>
              </a:buClr>
              <a:defRPr sz="750">
                <a:latin typeface="Futura PT Book"/>
              </a:defRPr>
            </a:lvl4pPr>
            <a:lvl5pPr marL="1343025" indent="-81280">
              <a:lnSpc>
                <a:spcPts val="525"/>
              </a:lnSpc>
              <a:defRPr sz="675">
                <a:latin typeface="Futura PT Book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5" name="Объект 4"/>
          <p:cNvSpPr>
            <a:spLocks noGrp="1"/>
          </p:cNvSpPr>
          <p:nvPr>
            <p:ph sz="quarter" idx="33"/>
          </p:nvPr>
        </p:nvSpPr>
        <p:spPr>
          <a:xfrm>
            <a:off x="3355277" y="2012400"/>
            <a:ext cx="2430000" cy="3600000"/>
          </a:xfrm>
          <a:prstGeom prst="rect">
            <a:avLst/>
          </a:prstGeom>
        </p:spPr>
        <p:txBody>
          <a:bodyPr/>
          <a:lstStyle>
            <a:lvl1pPr marL="81280" indent="-81280">
              <a:defRPr sz="1050">
                <a:latin typeface="Futura PT Book"/>
              </a:defRPr>
            </a:lvl1pPr>
            <a:lvl2pPr marL="407035" indent="-81280">
              <a:lnSpc>
                <a:spcPts val="525"/>
              </a:lnSpc>
              <a:spcBef>
                <a:spcPts val="900"/>
              </a:spcBef>
              <a:buClr>
                <a:schemeClr val="tx1">
                  <a:lumMod val="50000"/>
                  <a:lumOff val="50000"/>
                </a:schemeClr>
              </a:buClr>
              <a:defRPr sz="900">
                <a:latin typeface="Futura PT Book"/>
              </a:defRPr>
            </a:lvl2pPr>
            <a:lvl3pPr marL="671830" indent="-81280" defTabSz="607060">
              <a:lnSpc>
                <a:spcPts val="525"/>
              </a:lnSpc>
              <a:defRPr sz="825">
                <a:latin typeface="Futura PT Book"/>
              </a:defRPr>
            </a:lvl3pPr>
            <a:lvl4pPr marL="1007110" indent="-81280">
              <a:lnSpc>
                <a:spcPts val="525"/>
              </a:lnSpc>
              <a:buClr>
                <a:schemeClr val="tx1">
                  <a:lumMod val="50000"/>
                  <a:lumOff val="50000"/>
                </a:schemeClr>
              </a:buClr>
              <a:defRPr sz="750">
                <a:latin typeface="Futura PT Book"/>
              </a:defRPr>
            </a:lvl4pPr>
            <a:lvl5pPr marL="1343025" indent="-81280">
              <a:lnSpc>
                <a:spcPts val="525"/>
              </a:lnSpc>
              <a:defRPr sz="675">
                <a:latin typeface="Futura PT Book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6" name="Объект 4"/>
          <p:cNvSpPr>
            <a:spLocks noGrp="1"/>
          </p:cNvSpPr>
          <p:nvPr>
            <p:ph sz="quarter" idx="34"/>
          </p:nvPr>
        </p:nvSpPr>
        <p:spPr>
          <a:xfrm>
            <a:off x="6209432" y="2012400"/>
            <a:ext cx="2430000" cy="3600000"/>
          </a:xfrm>
          <a:prstGeom prst="rect">
            <a:avLst/>
          </a:prstGeom>
        </p:spPr>
        <p:txBody>
          <a:bodyPr/>
          <a:lstStyle>
            <a:lvl1pPr marL="81280" indent="-81280">
              <a:defRPr sz="1050">
                <a:latin typeface="Futura PT Book"/>
              </a:defRPr>
            </a:lvl1pPr>
            <a:lvl2pPr marL="407035" indent="-81280">
              <a:lnSpc>
                <a:spcPts val="525"/>
              </a:lnSpc>
              <a:spcBef>
                <a:spcPts val="900"/>
              </a:spcBef>
              <a:buClr>
                <a:schemeClr val="tx1">
                  <a:lumMod val="50000"/>
                  <a:lumOff val="50000"/>
                </a:schemeClr>
              </a:buClr>
              <a:defRPr sz="900">
                <a:latin typeface="Futura PT Book"/>
              </a:defRPr>
            </a:lvl2pPr>
            <a:lvl3pPr marL="671830" indent="-81280" defTabSz="607060">
              <a:lnSpc>
                <a:spcPts val="525"/>
              </a:lnSpc>
              <a:defRPr sz="825">
                <a:latin typeface="Futura PT Book"/>
              </a:defRPr>
            </a:lvl3pPr>
            <a:lvl4pPr marL="1007110" indent="-81280">
              <a:lnSpc>
                <a:spcPts val="525"/>
              </a:lnSpc>
              <a:buClr>
                <a:schemeClr val="tx1">
                  <a:lumMod val="50000"/>
                  <a:lumOff val="50000"/>
                </a:schemeClr>
              </a:buClr>
              <a:defRPr sz="750">
                <a:latin typeface="Futura PT Book"/>
              </a:defRPr>
            </a:lvl4pPr>
            <a:lvl5pPr marL="1343025" indent="-81280">
              <a:lnSpc>
                <a:spcPts val="525"/>
              </a:lnSpc>
              <a:defRPr sz="675">
                <a:latin typeface="Futura PT Book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0451A7-94B7-4A5F-BBA4-3909856C69F8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AFB77-9742-4CB0-9C27-098531ECE268}" type="slidenum">
              <a:rPr lang="en-US" altLang="en-US" smtClean="0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2389254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F4D1-35F0-410C-8B15-ED7D853F819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5695-BC91-4402-BAD1-AC50CEBF5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71422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F4D1-35F0-410C-8B15-ED7D853F819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5695-BC91-4402-BAD1-AC50CEBF5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00342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F4D1-35F0-410C-8B15-ED7D853F819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5695-BC91-4402-BAD1-AC50CEBF5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25453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F4D1-35F0-410C-8B15-ED7D853F819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5695-BC91-4402-BAD1-AC50CEBF5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92539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F4D1-35F0-410C-8B15-ED7D853F819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5695-BC91-4402-BAD1-AC50CEBF5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05998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F4D1-35F0-410C-8B15-ED7D853F819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5695-BC91-4402-BAD1-AC50CEBF5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48981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F4D1-35F0-410C-8B15-ED7D853F819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5695-BC91-4402-BAD1-AC50CEBF5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44649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F4D1-35F0-410C-8B15-ED7D853F819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5695-BC91-4402-BAD1-AC50CEBF5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65773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F4D1-35F0-410C-8B15-ED7D853F819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5695-BC91-4402-BAD1-AC50CEBF5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6550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Вывод и содержимо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7" y="266344"/>
            <a:ext cx="6765131" cy="333425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964F3-F956-4A06-8F0F-B128D5F1D29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8" hasCustomPrompt="1"/>
          </p:nvPr>
        </p:nvSpPr>
        <p:spPr>
          <a:xfrm>
            <a:off x="507206" y="1485900"/>
            <a:ext cx="8138160" cy="811811"/>
          </a:xfrm>
          <a:prstGeom prst="rect">
            <a:avLst/>
          </a:prstGeom>
        </p:spPr>
        <p:txBody>
          <a:bodyPr wrap="square" lIns="0" tIns="0" rIns="0" bIns="108000">
            <a:spAutoFit/>
          </a:bodyPr>
          <a:lstStyle>
            <a:lvl1pPr>
              <a:lnSpc>
                <a:spcPct val="100000"/>
              </a:lnSpc>
              <a:buClr>
                <a:schemeClr val="accent1"/>
              </a:buClr>
              <a:defRPr sz="900">
                <a:latin typeface="Arial" panose="020B0604020202020204" pitchFamily="34" charset="0"/>
              </a:defRPr>
            </a:lvl1pPr>
            <a:lvl2pPr marL="353695" indent="-52070">
              <a:lnSpc>
                <a:spcPct val="100000"/>
              </a:lnSpc>
              <a:spcBef>
                <a:spcPts val="225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825">
                <a:latin typeface="Arial" panose="020B0604020202020204" pitchFamily="34" charset="0"/>
              </a:defRPr>
            </a:lvl2pPr>
            <a:lvl3pPr marL="557530" indent="-60960" defTabSz="557530">
              <a:lnSpc>
                <a:spcPct val="100000"/>
              </a:lnSpc>
              <a:spcBef>
                <a:spcPts val="225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750">
                <a:latin typeface="Arial" panose="020B0604020202020204" pitchFamily="34" charset="0"/>
              </a:defRPr>
            </a:lvl3pPr>
            <a:lvl4pPr marL="808990" indent="-60960">
              <a:lnSpc>
                <a:spcPct val="100000"/>
              </a:lnSpc>
              <a:spcBef>
                <a:spcPts val="225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750">
                <a:latin typeface="Arial" panose="020B0604020202020204" pitchFamily="34" charset="0"/>
              </a:defRPr>
            </a:lvl4pPr>
            <a:lvl5pPr marL="1061085" indent="-60960">
              <a:lnSpc>
                <a:spcPct val="100000"/>
              </a:lnSpc>
              <a:spcBef>
                <a:spcPts val="225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675">
                <a:latin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Выводы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9"/>
          </p:nvPr>
        </p:nvSpPr>
        <p:spPr>
          <a:xfrm>
            <a:off x="507207" y="6569974"/>
            <a:ext cx="6765131" cy="274091"/>
          </a:xfrm>
        </p:spPr>
        <p:txBody>
          <a:bodyPr/>
          <a:lstStyle>
            <a:lvl1pPr>
              <a:defRPr sz="6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Комментарии</a:t>
            </a:r>
            <a:endParaRPr lang="en-US" dirty="0"/>
          </a:p>
        </p:txBody>
      </p:sp>
      <p:sp>
        <p:nvSpPr>
          <p:cNvPr id="10" name="Текст 8"/>
          <p:cNvSpPr>
            <a:spLocks noGrp="1"/>
          </p:cNvSpPr>
          <p:nvPr>
            <p:ph type="body" sz="quarter" idx="20"/>
          </p:nvPr>
        </p:nvSpPr>
        <p:spPr>
          <a:xfrm>
            <a:off x="502920" y="2731942"/>
            <a:ext cx="8138160" cy="3074498"/>
          </a:xfrm>
          <a:prstGeom prst="rect">
            <a:avLst/>
          </a:prstGeom>
        </p:spPr>
        <p:txBody>
          <a:bodyPr wrap="square" lIns="0" tIns="0" rIns="0" bIns="108000">
            <a:noAutofit/>
          </a:bodyPr>
          <a:lstStyle>
            <a:lvl1pPr>
              <a:lnSpc>
                <a:spcPct val="100000"/>
              </a:lnSpc>
              <a:buClr>
                <a:schemeClr val="accent1"/>
              </a:buClr>
              <a:defRPr sz="900" baseline="0">
                <a:latin typeface="Arial" panose="020B0604020202020204" pitchFamily="34" charset="0"/>
              </a:defRPr>
            </a:lvl1pPr>
            <a:lvl2pPr marL="353695" indent="-52070">
              <a:lnSpc>
                <a:spcPct val="100000"/>
              </a:lnSpc>
              <a:spcBef>
                <a:spcPts val="225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825">
                <a:latin typeface="Arial" panose="020B0604020202020204" pitchFamily="34" charset="0"/>
              </a:defRPr>
            </a:lvl2pPr>
            <a:lvl3pPr marL="557530" indent="-60960" defTabSz="557530">
              <a:lnSpc>
                <a:spcPct val="100000"/>
              </a:lnSpc>
              <a:spcBef>
                <a:spcPts val="225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750">
                <a:latin typeface="Arial" panose="020B0604020202020204" pitchFamily="34" charset="0"/>
              </a:defRPr>
            </a:lvl3pPr>
            <a:lvl4pPr marL="808990" indent="-60960">
              <a:lnSpc>
                <a:spcPct val="100000"/>
              </a:lnSpc>
              <a:spcBef>
                <a:spcPts val="225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750">
                <a:latin typeface="Arial" panose="020B0604020202020204" pitchFamily="34" charset="0"/>
              </a:defRPr>
            </a:lvl4pPr>
            <a:lvl5pPr marL="1061085" indent="-60960">
              <a:lnSpc>
                <a:spcPct val="100000"/>
              </a:lnSpc>
              <a:spcBef>
                <a:spcPts val="225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675">
                <a:latin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F4D1-35F0-410C-8B15-ED7D853F819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5695-BC91-4402-BAD1-AC50CEBF5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09586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F4D1-35F0-410C-8B15-ED7D853F819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5695-BC91-4402-BAD1-AC50CEBF5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13431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12E95-CD22-4F78-B130-36B95B762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41D99-BE7B-4F4E-9A8B-B2F41D465F76}" type="datetime1">
              <a:rPr lang="en-US" altLang="en-US"/>
              <a:pPr>
                <a:defRPr/>
              </a:pPr>
              <a:t>9/24/2024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397975-EEDF-40AC-8B2E-8997CBC35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09C617-2E01-44D7-A831-8F651D664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2A54C-AD70-4AAA-9BA6-46E3B5A329D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2605427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E11463-7B5C-45CD-AF7D-EB1027A4E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8E36E-6527-4D33-A6F2-61A3E7D85DE3}" type="datetime1">
              <a:rPr lang="en-US" altLang="en-US"/>
              <a:pPr>
                <a:defRPr/>
              </a:pPr>
              <a:t>9/24/2024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C9A58C-6A08-4757-B6DB-146B913A7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C119B7-F43D-46E5-A78C-CB8235360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BF030-4C96-4D98-AF7F-337C66BEF43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27447472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0BD7D-3FA2-4744-9C88-2C552B2D9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6A7C9-71E0-40D7-98AB-6C6713BFCCA3}" type="datetime1">
              <a:rPr lang="en-US" altLang="en-US"/>
              <a:pPr>
                <a:defRPr/>
              </a:pPr>
              <a:t>9/24/2024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9E9229-4D97-46C3-B7DE-57FEA37BB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0FDD9-CC8A-4D4F-A577-E7C115006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2A0D3-B972-434A-BBF4-4193E11ACFB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5976888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5430372-6D8C-449F-B9A7-13FA4B1AA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80193-48D5-421C-BFB0-12F33ACF6ECE}" type="datetime1">
              <a:rPr lang="en-US" altLang="en-US"/>
              <a:pPr>
                <a:defRPr/>
              </a:pPr>
              <a:t>9/24/2024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935DB2B-98D7-4BF7-9A6F-55ABA4669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6DDD48-EE9F-40CA-982F-2F0E8109E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DCFCB-2D37-4A52-A54F-F96003A90AB5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70856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48EBAC1-DAA4-4A42-A975-B8A4B82E3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16A02-21B1-4A42-BF68-5BB61905B95E}" type="datetime1">
              <a:rPr lang="en-US" altLang="en-US"/>
              <a:pPr>
                <a:defRPr/>
              </a:pPr>
              <a:t>9/24/2024</a:t>
            </a:fld>
            <a:endParaRPr lang="en-US" alt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8ECDD2A-80F2-403D-8EDA-B45506C29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66C1A7C-FD24-4971-96FF-BAF006326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1FE53-9748-4B53-821F-4E3ED9930A1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8904508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D467F14-21C5-4873-9203-4E00ED722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8567D-9CB3-428F-86E6-6A18A4BF7540}" type="datetime1">
              <a:rPr lang="en-US" altLang="en-US"/>
              <a:pPr>
                <a:defRPr/>
              </a:pPr>
              <a:t>9/24/2024</a:t>
            </a:fld>
            <a:endParaRPr lang="en-US" alt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F5B551F-3C9C-4C84-AB92-F36CAFA78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1121359-2A74-488A-88C1-2AE457DC9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CB6A0-1AE3-402B-81DF-9A54A04F615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8520173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FA914E3-2801-452D-8E8A-B3A1419E3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FF13E-C6EA-48AA-816A-B45E24E27514}" type="datetime1">
              <a:rPr lang="en-US" altLang="en-US"/>
              <a:pPr>
                <a:defRPr/>
              </a:pPr>
              <a:t>9/24/2024</a:t>
            </a:fld>
            <a:endParaRPr lang="en-US" alt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30A07F0-67A7-496E-9828-11FEB9E88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333D8F0-9D0E-442E-B377-075AFC8BC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25255-09C9-4F7A-B6DF-8E3802E09A5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97014821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BB365DB-4741-4EC4-8E60-F38B1D6ED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F4579-85C3-49B7-B145-07DFB3AB1F69}" type="datetime1">
              <a:rPr lang="en-US" altLang="en-US"/>
              <a:pPr>
                <a:defRPr/>
              </a:pPr>
              <a:t>9/24/2024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DBA6F54-E451-4B8E-B0DD-C4329C821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044961-CE09-4949-90F0-567D8069B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01612-A582-46E3-911B-64BFC6C1586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437187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 картинкой, оранжевый">
    <p:bg>
      <p:bgPr>
        <a:solidFill>
          <a:srgbClr val="FF73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hasCustomPrompt="1"/>
          </p:nvPr>
        </p:nvSpPr>
        <p:spPr>
          <a:xfrm>
            <a:off x="279733" y="3089067"/>
            <a:ext cx="4156536" cy="679866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defRPr sz="33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Разделительный слайд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752"/>
          <a:stretch>
            <a:fillRect/>
          </a:stretch>
        </p:blipFill>
        <p:spPr>
          <a:xfrm>
            <a:off x="6069783" y="-1"/>
            <a:ext cx="3074217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5D8101D-E582-4F67-B142-46A1066AE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B2039-8FC0-40B6-A8B6-D72B19EB1608}" type="datetime1">
              <a:rPr lang="en-US" altLang="en-US"/>
              <a:pPr>
                <a:defRPr/>
              </a:pPr>
              <a:t>9/24/2024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E83CA02-DB26-4FFA-9475-7669B612C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4E13F67-58C1-47F3-9334-B5AF68A1C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1B838-AC2A-4433-9851-A77DC48533C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9074587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316CBE-9761-454E-9C4F-9625290F6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D8AAC-D7AA-448F-B61B-D5E67C28254B}" type="datetime1">
              <a:rPr lang="en-US" altLang="en-US"/>
              <a:pPr>
                <a:defRPr/>
              </a:pPr>
              <a:t>9/24/2024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14611-5753-44D8-B975-E04F66EC0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22415C-CFAF-4A8E-86AD-7DF9A61F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EA529-D470-4722-A0CD-FDDF88EC6F2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51962682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40155F-5C91-425F-ABE2-BFE65DB5D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D59DC-8183-4E18-823C-F34983006CFD}" type="datetime1">
              <a:rPr lang="en-US" altLang="en-US"/>
              <a:pPr>
                <a:defRPr/>
              </a:pPr>
              <a:t>9/24/2024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BD242E-3C20-44B3-92B9-B85C6FC4E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7EBE8E-A2C7-4E6E-AD95-B5A5710F3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0D0CE-45B1-4078-8127-8ADB5A733FB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90008314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9B03F247-4297-4973-90A3-0193475AC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358DA9E-BDF5-4DC7-B478-434301DA6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47D07-9D1E-4FE9-B31A-2F586368102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Text Placeholder 96">
            <a:extLst>
              <a:ext uri="{FF2B5EF4-FFF2-40B4-BE49-F238E27FC236}">
                <a16:creationId xmlns:a16="http://schemas.microsoft.com/office/drawing/2014/main" id="{5D317BC2-3CD5-4931-93AD-CC95F2C50D24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305992" y="6200775"/>
            <a:ext cx="7297340" cy="657225"/>
          </a:xfrm>
        </p:spPr>
        <p:txBody>
          <a:bodyPr anchor="b" anchorCtr="0">
            <a:noAutofit/>
          </a:bodyPr>
          <a:lstStyle>
            <a:lvl1pPr>
              <a:spcAft>
                <a:spcPts val="225"/>
              </a:spcAft>
              <a:buNone/>
              <a:defRPr sz="600"/>
            </a:lvl1pPr>
          </a:lstStyle>
          <a:p>
            <a:pPr lvl="0"/>
            <a:r>
              <a:rPr lang="en-US" dirty="0"/>
              <a:t>Footnotes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1699387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206720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353297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273117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09911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410665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9893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7615238" y="6552000"/>
            <a:ext cx="13144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5" spc="53" dirty="0">
                <a:solidFill>
                  <a:srgbClr val="3A4856"/>
                </a:solidFill>
              </a:rPr>
              <a:t>A</a:t>
            </a:r>
            <a:r>
              <a:rPr lang="en-US" sz="675" spc="49" dirty="0">
                <a:solidFill>
                  <a:srgbClr val="3A4856"/>
                </a:solidFill>
              </a:rPr>
              <a:t>S</a:t>
            </a:r>
            <a:r>
              <a:rPr lang="en-US" sz="675" spc="38" dirty="0">
                <a:solidFill>
                  <a:srgbClr val="3A4856"/>
                </a:solidFill>
              </a:rPr>
              <a:t>T</a:t>
            </a:r>
            <a:r>
              <a:rPr lang="en-US" sz="675" spc="60" dirty="0">
                <a:solidFill>
                  <a:srgbClr val="3A4856"/>
                </a:solidFill>
              </a:rPr>
              <a:t>O</a:t>
            </a:r>
            <a:r>
              <a:rPr lang="en-US" sz="675" dirty="0">
                <a:solidFill>
                  <a:srgbClr val="3A4856"/>
                </a:solidFill>
              </a:rPr>
              <a:t>N</a:t>
            </a:r>
            <a:r>
              <a:rPr lang="ru-RU" sz="675" dirty="0">
                <a:solidFill>
                  <a:srgbClr val="3A4856"/>
                </a:solidFill>
              </a:rPr>
              <a:t>  </a:t>
            </a:r>
            <a:r>
              <a:rPr lang="en-US" sz="675" spc="60" dirty="0">
                <a:solidFill>
                  <a:srgbClr val="3A4856"/>
                </a:solidFill>
              </a:rPr>
              <a:t>H</a:t>
            </a:r>
            <a:r>
              <a:rPr lang="en-US" sz="675" spc="71" dirty="0">
                <a:solidFill>
                  <a:srgbClr val="3A4856"/>
                </a:solidFill>
              </a:rPr>
              <a:t>E</a:t>
            </a:r>
            <a:r>
              <a:rPr lang="en-US" sz="675" dirty="0">
                <a:solidFill>
                  <a:srgbClr val="3A4856"/>
                </a:solidFill>
              </a:rPr>
              <a:t>A</a:t>
            </a:r>
            <a:r>
              <a:rPr lang="en-US" sz="675" spc="-124" dirty="0">
                <a:solidFill>
                  <a:srgbClr val="3A4856"/>
                </a:solidFill>
              </a:rPr>
              <a:t> </a:t>
            </a:r>
            <a:r>
              <a:rPr lang="en-US" sz="675" spc="-8" dirty="0">
                <a:solidFill>
                  <a:srgbClr val="3A4856"/>
                </a:solidFill>
              </a:rPr>
              <a:t>L</a:t>
            </a:r>
            <a:r>
              <a:rPr lang="en-US" sz="675" spc="56" dirty="0">
                <a:solidFill>
                  <a:srgbClr val="3A4856"/>
                </a:solidFill>
              </a:rPr>
              <a:t>T</a:t>
            </a:r>
            <a:r>
              <a:rPr lang="en-US" sz="675" dirty="0">
                <a:solidFill>
                  <a:srgbClr val="3A4856"/>
                </a:solidFill>
              </a:rPr>
              <a:t>H</a:t>
            </a:r>
            <a:r>
              <a:rPr lang="ru-RU" sz="675" dirty="0">
                <a:solidFill>
                  <a:srgbClr val="3A4856"/>
                </a:solidFill>
              </a:rPr>
              <a:t>             </a:t>
            </a:r>
            <a:fld id="{81D60167-4931-47E6-BA6A-407CBD079E47}" type="slidenum">
              <a:rPr lang="ru-RU" sz="675" smtClean="0"/>
              <a:t>‹#›</a:t>
            </a:fld>
            <a:endParaRPr lang="ru-RU" sz="675" dirty="0">
              <a:solidFill>
                <a:srgbClr val="3A4856"/>
              </a:solidFill>
            </a:endParaRPr>
          </a:p>
        </p:txBody>
      </p:sp>
      <p:sp>
        <p:nvSpPr>
          <p:cNvPr id="4" name="Текст 4"/>
          <p:cNvSpPr>
            <a:spLocks noGrp="1"/>
          </p:cNvSpPr>
          <p:nvPr>
            <p:ph type="body" sz="quarter" idx="15"/>
          </p:nvPr>
        </p:nvSpPr>
        <p:spPr>
          <a:xfrm>
            <a:off x="228600" y="1727200"/>
            <a:ext cx="8771335" cy="468183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ru-RU" sz="900" b="0" dirty="0">
                <a:solidFill>
                  <a:schemeClr val="accent4"/>
                </a:solidFill>
              </a:defRPr>
            </a:lvl1pPr>
            <a:lvl2pPr marL="0" indent="0">
              <a:buFontTx/>
              <a:buNone/>
              <a:defRPr lang="ru-RU" sz="900" b="0" dirty="0">
                <a:solidFill>
                  <a:schemeClr val="accent4"/>
                </a:solidFill>
              </a:defRPr>
            </a:lvl2pPr>
            <a:lvl3pPr marL="0" indent="0">
              <a:buFontTx/>
              <a:buNone/>
              <a:defRPr lang="ru-RU" sz="900" b="0" dirty="0">
                <a:solidFill>
                  <a:schemeClr val="accent4"/>
                </a:solidFill>
              </a:defRPr>
            </a:lvl3pPr>
            <a:lvl4pPr marL="0" indent="0">
              <a:buFontTx/>
              <a:buNone/>
              <a:defRPr lang="ru-RU" sz="900" b="0" dirty="0">
                <a:solidFill>
                  <a:schemeClr val="accent4"/>
                </a:solidFill>
              </a:defRPr>
            </a:lvl4pPr>
            <a:lvl5pPr marL="0" indent="0">
              <a:buFontTx/>
              <a:buNone/>
              <a:defRPr lang="ru-RU" sz="900" b="0" dirty="0">
                <a:solidFill>
                  <a:schemeClr val="accent4"/>
                </a:solidFill>
              </a:defRPr>
            </a:lvl5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/>
              <a:t>Образец текста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/>
              <a:t>Второй уровень</a:t>
            </a:r>
          </a:p>
          <a:p>
            <a:pPr marL="0" lvl="2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/>
              <a:t>Третий уровень</a:t>
            </a:r>
          </a:p>
          <a:p>
            <a:pPr marL="0" lvl="3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/>
              <a:t>Четвертый уровень</a:t>
            </a:r>
          </a:p>
          <a:p>
            <a:pPr marL="0" lvl="4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Holder 2"/>
          <p:cNvSpPr>
            <a:spLocks noGrp="1"/>
          </p:cNvSpPr>
          <p:nvPr>
            <p:ph type="ctrTitle" hasCustomPrompt="1"/>
          </p:nvPr>
        </p:nvSpPr>
        <p:spPr>
          <a:xfrm>
            <a:off x="228600" y="188913"/>
            <a:ext cx="8771335" cy="369332"/>
          </a:xfrm>
          <a:prstGeom prst="rect">
            <a:avLst/>
          </a:prstGeom>
        </p:spPr>
        <p:txBody>
          <a:bodyPr/>
          <a:lstStyle>
            <a:lvl1pPr>
              <a:defRPr sz="2400" b="0" dirty="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dirty="0"/>
              <a:t>Образец названия слайда</a:t>
            </a:r>
            <a:endParaRPr dirty="0"/>
          </a:p>
        </p:txBody>
      </p:sp>
      <p:sp>
        <p:nvSpPr>
          <p:cNvPr id="6" name="Текст 2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740662"/>
            <a:ext cx="8771335" cy="37237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 b="0">
                <a:solidFill>
                  <a:schemeClr val="accent2"/>
                </a:solidFill>
              </a:defRPr>
            </a:lvl1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Образец подзаголовка названия слайда</a:t>
            </a:r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147126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578015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6417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130347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934595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D3EF6B-C9B8-75FB-FE53-83375F64BB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F366A04-E142-22A7-0D26-DF14F71CE4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5C39F8-C736-632A-CF9C-67A6E4852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58879-016F-4C5C-8F02-33F499F65C63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E7DEB5-38FE-1CE6-B25A-B0A517213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7F598A-F9E4-29C0-F645-C5BAC6870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24BB2-79B7-4460-9F16-0B0CECA2E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540441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400047-30E8-C63A-AD2F-4FDC40769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3F4450-FF54-D061-3D06-ACCB4FED5C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9B74F02-C8D9-A585-65B0-ECAC7648D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58879-016F-4C5C-8F02-33F499F65C63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77E94A7-940C-78AB-C9DD-F5A817523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6E1894-EBD7-BFF6-15D4-6030D437C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24BB2-79B7-4460-9F16-0B0CECA2E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883699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DA4A15-328F-889A-0B7E-953C2A24E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F9A48A2-7192-2F85-A0AC-4758449D4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FB408BE-77A8-EE94-E6D7-B4F329007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58879-016F-4C5C-8F02-33F499F65C63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35749B-F940-2F96-30D7-92DAB0434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C17479-95D2-5C87-6507-B79C5AC14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24BB2-79B7-4460-9F16-0B0CECA2E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54637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E54236-51CD-7AAC-5BB4-9D4C35830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BF1155-A756-9313-2510-ACDD12562C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FC014A0-0FB0-BA27-69DB-CAB38AB5F6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7A269C5-6B2D-4819-0977-EBB16776C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58879-016F-4C5C-8F02-33F499F65C63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4893C12-A5B0-06D8-EB50-CC9B3D9AF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E437D9E-0D8F-DD12-4E74-CB1030A6D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24BB2-79B7-4460-9F16-0B0CECA2E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666537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4DC7BF-A3F6-EBFF-5FE1-14AF33F9C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661ECC-61C1-F2F5-6C61-4CE0611B41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96A0707-A32C-8FB8-F549-C90C964CED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2900165-AEAE-AB35-E099-C9EE9A2167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20E77C2-C0C9-9465-0DE2-D8FDFC0CA1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CCCEA12-8390-DE9A-5AD7-7B6184FB1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58879-016F-4C5C-8F02-33F499F65C63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510DA4A-B77A-AC68-0A4B-AFDE94F25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B0A0EB6-229C-160E-D4CD-CED722D4D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24BB2-79B7-4460-9F16-0B0CECA2E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344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AstraZeneca – Logos, brands and logotypes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194" y="234649"/>
            <a:ext cx="1643063" cy="59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569" y="2274210"/>
            <a:ext cx="8424863" cy="1373909"/>
          </a:xfrm>
        </p:spPr>
        <p:txBody>
          <a:bodyPr anchor="t">
            <a:normAutofit/>
          </a:bodyPr>
          <a:lstStyle>
            <a:lvl1pPr algn="ctr">
              <a:lnSpc>
                <a:spcPct val="100000"/>
              </a:lnSpc>
              <a:defRPr sz="3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69" y="1121247"/>
            <a:ext cx="8424863" cy="1039330"/>
          </a:xfrm>
        </p:spPr>
        <p:txBody>
          <a:bodyPr anchor="b">
            <a:normAutofit/>
          </a:bodyPr>
          <a:lstStyle>
            <a:lvl1pPr marL="0" indent="0" algn="ctr">
              <a:buNone/>
              <a:defRPr sz="1650" b="1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6899475" y="6638925"/>
            <a:ext cx="2244525" cy="1754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r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Veeva-ID: ES-19414</a:t>
            </a:r>
            <a:r>
              <a:rPr lang="ru-RU" sz="600" dirty="0">
                <a:solidFill>
                  <a:schemeClr val="tx2"/>
                </a:solidFill>
              </a:rPr>
              <a:t>; материал приготовлен в августе 2022 года </a:t>
            </a:r>
            <a:endParaRPr lang="en-US" sz="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AC9C22-CBD3-602F-9625-D50F81DD9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A23BB3A-4B8B-5CB5-9D1D-A211C2432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58879-016F-4C5C-8F02-33F499F65C63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E50889E-B41B-3744-4F77-0F8C40375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D7DCD45-45B0-BCC7-AA9D-370F584B6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24BB2-79B7-4460-9F16-0B0CECA2E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23073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0B188B5-BDA1-626C-44CB-97671EDC0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58879-016F-4C5C-8F02-33F499F65C63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127BB7D-0AA0-A675-63A2-4B9DB622A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3022BC3-E295-C084-D68D-0BEC1E8A6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24BB2-79B7-4460-9F16-0B0CECA2E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445603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DA0F30-FE33-3797-2931-86E5C45B7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24CA1E-7ABA-983F-4CE0-B3E9F0E1E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8E6C989-6DA1-3AF4-38BE-2982B70DE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0E73BD4-B914-155E-030C-93251B272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58879-016F-4C5C-8F02-33F499F65C63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CB6FE3F-E835-ECE6-0BB7-4905A9658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F8BCD63-71A5-C6D2-1DC4-74B82A286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24BB2-79B7-4460-9F16-0B0CECA2E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881992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2F5160-D08C-1854-7A68-BE5C28487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65ABDDD-9F05-1D85-BA0A-4CB27F8040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6AB8B4-81D3-2BA0-4E52-48573C506D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374FFAE-B76F-4E06-61FA-519A79C96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58879-016F-4C5C-8F02-33F499F65C63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95BCDE3-3FC3-C59F-3205-1539226FA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FDCCD38-FC2E-AB1F-CF17-F0B53F5D9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24BB2-79B7-4460-9F16-0B0CECA2E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033288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920836-5361-7FFD-4EB1-B8F690D61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790374-AA86-89D1-C5BF-FAFB25BE1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502586-A6A5-1F84-B610-2F05FB436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58879-016F-4C5C-8F02-33F499F65C63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9757B2-C61A-72BA-1F14-DD85F5D93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C0F6BB-C7E4-E9D0-7CC7-D57B50692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24BB2-79B7-4460-9F16-0B0CECA2E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44535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4D57DEF-C46A-962B-6D77-D05B00B022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9E9D35C-B06D-5CDD-D9EF-B4BA76634F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CF6640-C760-5DA6-1F01-9887FD677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58879-016F-4C5C-8F02-33F499F65C63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2CED95-C88D-2FCA-D22A-0CA874E9B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2F5651-2642-6872-68A8-E46BB257F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24BB2-79B7-4460-9F16-0B0CECA2E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23551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Content 1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237063" y="192000"/>
            <a:ext cx="8280539" cy="510912"/>
          </a:xfrm>
          <a:prstGeom prst="rect">
            <a:avLst/>
          </a:prstGeom>
        </p:spPr>
        <p:txBody>
          <a:bodyPr vert="horz"/>
          <a:lstStyle>
            <a:lvl1pPr algn="l" defTabSz="45718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200" b="1" kern="1200" baseline="0" noProof="0" dirty="0">
                <a:solidFill>
                  <a:srgbClr val="83005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237601" y="721221"/>
            <a:ext cx="8280001" cy="37357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/>
              <a:t>Click to add subtitle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6462339"/>
            <a:ext cx="396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idx="16" hasCustomPrompt="1"/>
          </p:nvPr>
        </p:nvSpPr>
        <p:spPr>
          <a:xfrm>
            <a:off x="237600" y="1252377"/>
            <a:ext cx="8280000" cy="4661160"/>
          </a:xfrm>
          <a:prstGeom prst="rect">
            <a:avLst/>
          </a:prstGeom>
        </p:spPr>
        <p:txBody>
          <a:bodyPr/>
          <a:lstStyle>
            <a:lvl1pPr marL="179996" indent="-179996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itchFamily="34" charset="0"/>
              <a:buChar char="•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39987" indent="-179996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Wingdings" panose="05000000000000000000" pitchFamily="2" charset="2"/>
              <a:buChar char="§"/>
              <a:defRPr sz="1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2972" indent="-228594">
              <a:buClr>
                <a:srgbClr val="830051"/>
              </a:buClr>
              <a:buFont typeface="Courier New" panose="02070309020205020404" pitchFamily="49" charset="0"/>
              <a:buChar char="o"/>
              <a:defRPr sz="1500" baseline="0">
                <a:latin typeface="Arial" pitchFamily="34" charset="0"/>
                <a:cs typeface="Arial" pitchFamily="34" charset="0"/>
              </a:defRPr>
            </a:lvl3pPr>
            <a:lvl4pPr marL="1436652" indent="-179384">
              <a:buClr>
                <a:srgbClr val="830051"/>
              </a:buClr>
              <a:defRPr sz="1400">
                <a:latin typeface="Arial" pitchFamily="34" charset="0"/>
                <a:cs typeface="Arial" pitchFamily="34" charset="0"/>
              </a:defRPr>
            </a:lvl4pPr>
            <a:lvl5pPr marL="622784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First level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</p:txBody>
      </p:sp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682648E3-A5BD-48B5-AD98-057686004A5B}"/>
              </a:ext>
            </a:extLst>
          </p:cNvPr>
          <p:cNvCxnSpPr>
            <a:cxnSpLocks/>
          </p:cNvCxnSpPr>
          <p:nvPr userDrawn="1"/>
        </p:nvCxnSpPr>
        <p:spPr>
          <a:xfrm>
            <a:off x="236538" y="702912"/>
            <a:ext cx="8281064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601156A0-CB4F-40EF-BEA3-3A9799198A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4375" y="6590703"/>
            <a:ext cx="7558769" cy="26674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spcBef>
                <a:spcPts val="225"/>
              </a:spcBef>
              <a:buNone/>
              <a:defRPr sz="700"/>
            </a:lvl1pPr>
            <a:lvl2pPr marL="171442" indent="0">
              <a:buNone/>
              <a:defRPr/>
            </a:lvl2pPr>
            <a:lvl3pPr marL="342884" indent="0">
              <a:buNone/>
              <a:defRPr/>
            </a:lvl3pPr>
            <a:lvl4pPr marL="514325" indent="0">
              <a:buNone/>
              <a:defRPr/>
            </a:lvl4pPr>
            <a:lvl5pPr marL="685766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  <p:extLst>
      <p:ext uri="{BB962C8B-B14F-4D97-AF65-F5344CB8AC3E}">
        <p14:creationId xmlns:p14="http://schemas.microsoft.com/office/powerpoint/2010/main" val="3063319088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65126" y="294810"/>
            <a:ext cx="7577139" cy="33855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2"/>
          </p:nvPr>
        </p:nvSpPr>
        <p:spPr>
          <a:xfrm>
            <a:off x="365129" y="1196155"/>
            <a:ext cx="8423275" cy="4658549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65124" y="692556"/>
            <a:ext cx="7597776" cy="234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200" i="1">
                <a:latin typeface="Georgia" panose="02040502050405020303" pitchFamily="18" charset="0"/>
              </a:defRPr>
            </a:lvl1pPr>
            <a:lvl2pPr marL="203587" indent="0">
              <a:buNone/>
              <a:defRPr/>
            </a:lvl2pPr>
            <a:lvl3pPr marL="400030" indent="0">
              <a:buNone/>
              <a:defRPr/>
            </a:lvl3pPr>
            <a:lvl4pPr marL="611951" indent="0">
              <a:buNone/>
              <a:defRPr/>
            </a:lvl4pPr>
            <a:lvl5pPr marL="828633" indent="0"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369570" y="5984991"/>
            <a:ext cx="8445820" cy="196208"/>
          </a:xfrm>
        </p:spPr>
        <p:txBody>
          <a:bodyPr anchor="b">
            <a:spAutoFit/>
          </a:bodyPr>
          <a:lstStyle>
            <a:lvl1pPr marL="0" indent="0">
              <a:buNone/>
              <a:defRPr sz="750" baseline="0"/>
            </a:lvl1pPr>
            <a:lvl2pPr marL="201112" indent="0">
              <a:buNone/>
              <a:defRPr sz="600"/>
            </a:lvl2pPr>
            <a:lvl3pPr marL="404980" indent="0">
              <a:buNone/>
              <a:defRPr sz="600"/>
            </a:lvl3pPr>
            <a:lvl4pPr marL="608286" indent="0">
              <a:buNone/>
              <a:defRPr sz="600"/>
            </a:lvl4pPr>
            <a:lvl5pPr marL="809960" indent="0">
              <a:buNone/>
              <a:defRPr sz="6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5F58293-508A-487D-8ED4-FB3A27EFC34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374653" y="6437316"/>
            <a:ext cx="80740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4549EC97-C3E1-462A-9902-87691779FBC3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fld id="{6FEF51FA-6EC5-485D-B21F-05E49A88DA55}" type="slidenum">
              <a:rPr lang="en-GB" altLang="ru-RU"/>
              <a:pPr/>
              <a:t>‹#›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47434336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1A3E9F4-879A-442D-BC08-BD865A967C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9"/>
            <a:ext cx="6858000" cy="461661"/>
          </a:xfrm>
        </p:spPr>
        <p:txBody>
          <a:bodyPr lIns="91436" tIns="45718" rIns="91436" bIns="45718"/>
          <a:lstStyle>
            <a:lvl1pPr marL="0" indent="0" algn="ctr">
              <a:buNone/>
              <a:defRPr sz="1800"/>
            </a:lvl1pPr>
            <a:lvl2pPr marL="342866" indent="0" algn="ctr">
              <a:buNone/>
              <a:defRPr sz="1500"/>
            </a:lvl2pPr>
            <a:lvl3pPr marL="685732" indent="0" algn="ctr">
              <a:buNone/>
              <a:defRPr sz="1400"/>
            </a:lvl3pPr>
            <a:lvl4pPr marL="1028598" indent="0" algn="ctr">
              <a:buNone/>
              <a:defRPr sz="1200"/>
            </a:lvl4pPr>
            <a:lvl5pPr marL="1371464" indent="0" algn="ctr">
              <a:buNone/>
              <a:defRPr sz="1200"/>
            </a:lvl5pPr>
            <a:lvl6pPr marL="1714331" indent="0" algn="ctr">
              <a:buNone/>
              <a:defRPr sz="1200"/>
            </a:lvl6pPr>
            <a:lvl7pPr marL="2057195" indent="0" algn="ctr">
              <a:buNone/>
              <a:defRPr sz="1200"/>
            </a:lvl7pPr>
            <a:lvl8pPr marL="2400060" indent="0" algn="ctr">
              <a:buNone/>
              <a:defRPr sz="1200"/>
            </a:lvl8pPr>
            <a:lvl9pPr marL="2742926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5F211B-02F5-42F5-8C3E-79519440C8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77940"/>
            <a:ext cx="2103120" cy="369328"/>
          </a:xfrm>
        </p:spPr>
        <p:txBody>
          <a:bodyPr lIns="91436" tIns="45718" rIns="91436" bIns="45718"/>
          <a:lstStyle/>
          <a:p>
            <a:endParaRPr lang="ru-R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729C07-9FE7-4B34-BC75-D1819B9DD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5"/>
            <a:ext cx="3086100" cy="553999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СТРОГО ДЛЯ ВНУТРЕННЕГО ИСПОЛЬЗОВАНИЯ</a:t>
            </a:r>
          </a:p>
        </p:txBody>
      </p:sp>
    </p:spTree>
    <p:extLst>
      <p:ext uri="{BB962C8B-B14F-4D97-AF65-F5344CB8AC3E}">
        <p14:creationId xmlns:p14="http://schemas.microsoft.com/office/powerpoint/2010/main" val="759250323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8"/>
          <p:cNvSpPr>
            <a:spLocks noGrp="1"/>
          </p:cNvSpPr>
          <p:nvPr>
            <p:ph type="title" hasCustomPrompt="1"/>
          </p:nvPr>
        </p:nvSpPr>
        <p:spPr>
          <a:xfrm>
            <a:off x="237601" y="192000"/>
            <a:ext cx="8280000" cy="672000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l">
              <a:lnSpc>
                <a:spcPct val="100000"/>
              </a:lnSpc>
              <a:defRPr sz="2400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37068" y="1552694"/>
            <a:ext cx="7023713" cy="4229521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142" indent="0">
              <a:buNone/>
              <a:defRPr sz="2400"/>
            </a:lvl2pPr>
            <a:lvl3pPr marL="914288" indent="0">
              <a:buNone/>
              <a:defRPr sz="2400"/>
            </a:lvl3pPr>
            <a:lvl4pPr marL="1371430" indent="0">
              <a:buNone/>
              <a:defRPr sz="2400"/>
            </a:lvl4pPr>
            <a:lvl5pPr marL="1828574" indent="0">
              <a:buNone/>
              <a:defRPr sz="2400"/>
            </a:lvl5pPr>
          </a:lstStyle>
          <a:p>
            <a:pPr lvl="0"/>
            <a:r>
              <a:rPr lang="en-GB" noProof="0" dirty="0"/>
              <a:t>Click to add introduction text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8375" y="6462339"/>
            <a:ext cx="396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28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peaker 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AstraZeneca – Logos, brands and logotypes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194" y="234649"/>
            <a:ext cx="1643063" cy="59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569" y="1509079"/>
            <a:ext cx="8424863" cy="1373909"/>
          </a:xfr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3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69" y="3011007"/>
            <a:ext cx="8424863" cy="1039330"/>
          </a:xfrm>
        </p:spPr>
        <p:txBody>
          <a:bodyPr anchor="t">
            <a:normAutofit/>
          </a:bodyPr>
          <a:lstStyle>
            <a:lvl1pPr marL="0" indent="0" algn="ctr">
              <a:buNone/>
              <a:defRPr sz="1650" b="1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6899475" y="6638925"/>
            <a:ext cx="2244525" cy="1754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r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Veeva-ID: ES-19414</a:t>
            </a:r>
            <a:r>
              <a:rPr lang="ru-RU" sz="600" dirty="0">
                <a:solidFill>
                  <a:schemeClr val="tx2"/>
                </a:solidFill>
              </a:rPr>
              <a:t>; материал приготовлен в августе 2022 года </a:t>
            </a:r>
            <a:endParaRPr lang="en-US" sz="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685783"/>
            <a:r>
              <a:rPr lang="en-US" smtClean="0">
                <a:solidFill>
                  <a:srgbClr val="000000">
                    <a:tint val="75000"/>
                  </a:srgbClr>
                </a:solidFill>
              </a:rPr>
              <a:t>5/8/2020</a:t>
            </a: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685783"/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685783"/>
            <a:fld id="{CC7432E5-F8E0-41AE-9A6B-AD730338B005}" type="slidenum">
              <a:rPr lang="en-US" smtClean="0">
                <a:solidFill>
                  <a:srgbClr val="000000"/>
                </a:solidFill>
              </a:rPr>
              <a:pPr defTabSz="685783"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1603"/>
            <a:ext cx="7391400" cy="1005840"/>
          </a:xfrm>
        </p:spPr>
        <p:txBody>
          <a:bodyPr rtlCol="0" anchor="b">
            <a:norm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46" indent="0">
              <a:buNone/>
              <a:defRPr/>
            </a:lvl2pPr>
            <a:lvl3pPr marL="342892" indent="0">
              <a:buNone/>
              <a:defRPr/>
            </a:lvl3pPr>
            <a:lvl4pPr marL="514337" indent="0">
              <a:buNone/>
              <a:defRPr/>
            </a:lvl4pPr>
            <a:lvl5pPr marL="685783" indent="0">
              <a:buNone/>
              <a:defRPr/>
            </a:lvl5pPr>
          </a:lstStyle>
          <a:p>
            <a:pPr lvl="0" rtl="0"/>
            <a:r>
              <a:rPr lang="ru"/>
              <a:t>Reference(s)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261872"/>
            <a:ext cx="8458200" cy="4572000"/>
          </a:xfrm>
        </p:spPr>
        <p:txBody>
          <a:bodyPr rtlCol="0"/>
          <a:lstStyle/>
          <a:p>
            <a:pPr lvl="0" rtl="0"/>
            <a:r>
              <a:rPr lang="ru"/>
              <a:t>Click to edit Master text styles</a:t>
            </a:r>
          </a:p>
          <a:p>
            <a:pPr lvl="1" rtl="0"/>
            <a:r>
              <a:rPr lang="ru"/>
              <a:t>Second level</a:t>
            </a:r>
          </a:p>
          <a:p>
            <a:pPr lvl="2" rtl="0"/>
            <a:r>
              <a:rPr lang="ru"/>
              <a:t>Third level</a:t>
            </a:r>
          </a:p>
          <a:p>
            <a:pPr lvl="3" rtl="0"/>
            <a:r>
              <a:rPr lang="ru"/>
              <a:t>Fourth level</a:t>
            </a:r>
          </a:p>
          <a:p>
            <a:pPr lvl="4" rtl="0"/>
            <a:r>
              <a:rPr lang="ru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78394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bsection title slide 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AstraZeneca – Logos, brands and logotypes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194" y="234649"/>
            <a:ext cx="1643063" cy="59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359569" y="1509079"/>
            <a:ext cx="8424863" cy="1373909"/>
          </a:xfr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3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59569" y="3011007"/>
            <a:ext cx="8424863" cy="1039330"/>
          </a:xfrm>
        </p:spPr>
        <p:txBody>
          <a:bodyPr anchor="t">
            <a:normAutofit/>
          </a:bodyPr>
          <a:lstStyle>
            <a:lvl1pPr marL="0" indent="0" algn="ctr">
              <a:buNone/>
              <a:defRPr sz="1650" b="1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59569" y="6070060"/>
            <a:ext cx="8424863" cy="457316"/>
          </a:xfrm>
        </p:spPr>
        <p:txBody>
          <a:bodyPr wrap="square"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750"/>
            </a:lvl1pPr>
            <a:lvl2pPr marL="171450" indent="0">
              <a:buNone/>
              <a:defRPr sz="750"/>
            </a:lvl2pPr>
            <a:lvl3pPr marL="342900" indent="0">
              <a:buNone/>
              <a:defRPr sz="750"/>
            </a:lvl3pPr>
            <a:lvl4pPr marL="514350" indent="0">
              <a:buNone/>
              <a:defRPr sz="750"/>
            </a:lvl4pPr>
            <a:lvl5pPr marL="685800" indent="0">
              <a:buNone/>
              <a:defRPr sz="750"/>
            </a:lvl5pPr>
          </a:lstStyle>
          <a:p>
            <a:pPr lvl="0"/>
            <a:r>
              <a:rPr lang="en-US"/>
              <a:t>Reference(s)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59569" y="6070060"/>
            <a:ext cx="8424863" cy="457316"/>
          </a:xfrm>
        </p:spPr>
        <p:txBody>
          <a:bodyPr wrap="square"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750"/>
            </a:lvl1pPr>
            <a:lvl2pPr marL="171450" indent="0">
              <a:buNone/>
              <a:defRPr sz="750"/>
            </a:lvl2pPr>
            <a:lvl3pPr marL="342900" indent="0">
              <a:buNone/>
              <a:defRPr sz="750"/>
            </a:lvl3pPr>
            <a:lvl4pPr marL="514350" indent="0">
              <a:buNone/>
              <a:defRPr sz="750"/>
            </a:lvl4pPr>
            <a:lvl5pPr marL="685800" indent="0">
              <a:buNone/>
              <a:defRPr sz="750"/>
            </a:lvl5pPr>
          </a:lstStyle>
          <a:p>
            <a:pPr lvl="0"/>
            <a:r>
              <a:rPr lang="en-US"/>
              <a:t>Reference(s)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LOWER TITL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569" y="188913"/>
            <a:ext cx="8424863" cy="928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59569" y="6070060"/>
            <a:ext cx="8424863" cy="457316"/>
          </a:xfrm>
        </p:spPr>
        <p:txBody>
          <a:bodyPr wrap="square" anchor="b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750"/>
            </a:lvl1pPr>
            <a:lvl2pPr marL="171450" indent="0">
              <a:buNone/>
              <a:defRPr sz="750"/>
            </a:lvl2pPr>
            <a:lvl3pPr marL="342900" indent="0">
              <a:buNone/>
              <a:defRPr sz="750"/>
            </a:lvl3pPr>
            <a:lvl4pPr marL="514350" indent="0">
              <a:buNone/>
              <a:defRPr sz="750"/>
            </a:lvl4pPr>
            <a:lvl5pPr marL="685800" indent="0">
              <a:buNone/>
              <a:defRPr sz="750"/>
            </a:lvl5pPr>
          </a:lstStyle>
          <a:p>
            <a:pPr lvl="0"/>
            <a:r>
              <a:rPr lang="en-US"/>
              <a:t>Reference(s)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59569" y="1199369"/>
            <a:ext cx="8424863" cy="80519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1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 4 of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905D8-F895-41AE-9A98-FFDA4B36E3D0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1602"/>
            <a:ext cx="73914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261872"/>
            <a:ext cx="84582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6343650" y="2"/>
            <a:ext cx="2460983" cy="2280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7500" bIns="67500" rtlCol="0" anchor="ctr"/>
          <a:lstStyle/>
          <a:p>
            <a:pPr algn="ctr"/>
            <a:r>
              <a:rPr lang="en-US" sz="900" b="1" spc="0" baseline="0" dirty="0"/>
              <a:t>SAFETY</a:t>
            </a:r>
            <a:endParaRPr lang="en-GB" sz="900" b="1" spc="0" baseline="0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346591" y="-12700"/>
            <a:ext cx="1915837" cy="17526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4358408" y="-12700"/>
            <a:ext cx="1915837" cy="17526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342900" y="-12700"/>
            <a:ext cx="1915837" cy="17526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0" y="6429218"/>
            <a:ext cx="342900" cy="365125"/>
          </a:xfrm>
        </p:spPr>
        <p:txBody>
          <a:bodyPr/>
          <a:lstStyle/>
          <a:p>
            <a:pPr algn="r" defTabSz="685800">
              <a:defRPr/>
            </a:pPr>
            <a:fld id="{CC7432E5-F8E0-41AE-9A6B-AD730338B005}" type="slidenum">
              <a:rPr lang="en-US" sz="750" smtClean="0">
                <a:solidFill>
                  <a:srgbClr val="000000"/>
                </a:solidFill>
                <a:latin typeface="Arial" panose="020B0604020202020204"/>
              </a:rPr>
              <a:t>‹#›</a:t>
            </a:fld>
            <a:endParaRPr lang="en-US" sz="750" dirty="0">
              <a:solidFill>
                <a:srgbClr val="000000"/>
              </a:solidFill>
              <a:latin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VALID LAYOUT : [1_Blank_1 Title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237066" y="269647"/>
            <a:ext cx="8765651" cy="414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2250"/>
              </a:lnSpc>
              <a:defRPr sz="2400" b="0" i="0" baseline="0">
                <a:solidFill>
                  <a:srgbClr val="830051"/>
                </a:solidFill>
                <a:latin typeface="+mj-lt"/>
                <a:cs typeface="Calibri" panose="020F0502020204030204" pitchFamily="34" charset="0"/>
              </a:defRPr>
            </a:lvl1pPr>
          </a:lstStyle>
          <a:p>
            <a:r>
              <a:rPr lang="en-GB" noProof="0"/>
              <a:t>Click to add title</a:t>
            </a:r>
          </a:p>
        </p:txBody>
      </p:sp>
      <p:sp>
        <p:nvSpPr>
          <p:cNvPr id="16" name="Text Placeholder 30"/>
          <p:cNvSpPr txBox="1"/>
          <p:nvPr userDrawn="1"/>
        </p:nvSpPr>
        <p:spPr>
          <a:xfrm>
            <a:off x="8724014" y="6304000"/>
            <a:ext cx="221109" cy="355099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445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25475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0645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 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5884" y="6356353"/>
            <a:ext cx="514517" cy="309145"/>
          </a:xfrm>
          <a:prstGeom prst="rect">
            <a:avLst/>
          </a:prstGeom>
        </p:spPr>
        <p:txBody>
          <a:bodyPr anchor="b"/>
          <a:lstStyle>
            <a:lvl1pPr>
              <a:defRPr sz="700">
                <a:solidFill>
                  <a:schemeClr val="tx2"/>
                </a:solidFill>
              </a:defRPr>
            </a:lvl1pPr>
          </a:lstStyle>
          <a:p>
            <a:pPr defTabSz="457200">
              <a:defRPr/>
            </a:pPr>
            <a:fld id="{F8E47D07-9D1E-4FE9-B31A-2F5863681021}" type="slidenum">
              <a:rPr lang="en-GB" smtClean="0"/>
              <a:t>‹#›</a:t>
            </a:fld>
            <a:endParaRPr lang="en-GB"/>
          </a:p>
        </p:txBody>
      </p:sp>
      <p:sp>
        <p:nvSpPr>
          <p:cNvPr id="20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465639" y="6356353"/>
            <a:ext cx="5695318" cy="3090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6366819" y="6079524"/>
            <a:ext cx="2777181" cy="7784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Aft>
                <a:spcPts val="450"/>
              </a:spcAft>
            </a:pPr>
            <a:endParaRPr lang="ru-RU" sz="1800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41D99-BE7B-4F4E-9A8B-B2F41D465F76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2A54C-AD70-4AAA-9BA6-46E3B5A329DB}" type="slidenum">
              <a:rPr lang="en-US" altLang="en-US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8E36E-6527-4D33-A6F2-61A3E7D85DE3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BF030-4C96-4D98-AF7F-337C66BEF437}" type="slidenum">
              <a:rPr lang="en-US" altLang="en-US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6A7C9-71E0-40D7-98AB-6C6713BFCCA3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2A0D3-B972-434A-BBF4-4193E11ACFB1}" type="slidenum">
              <a:rPr lang="en-US" altLang="en-US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80193-48D5-421C-BFB0-12F33ACF6ECE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DCFCB-2D37-4A52-A54F-F96003A90AB5}" type="slidenum">
              <a:rPr lang="en-US" altLang="en-US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16A02-21B1-4A42-BF68-5BB61905B95E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1FE53-9748-4B53-821F-4E3ED9930A12}" type="slidenum">
              <a:rPr lang="en-US" altLang="en-US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8567D-9CB3-428F-86E6-6A18A4BF7540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CB6A0-1AE3-402B-81DF-9A54A04F6151}" type="slidenum">
              <a:rPr lang="en-US" altLang="en-US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FF13E-C6EA-48AA-816A-B45E24E27514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25255-09C9-4F7A-B6DF-8E3802E09A57}" type="slidenum">
              <a:rPr lang="en-US" altLang="en-US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F4579-85C3-49B7-B145-07DFB3AB1F69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01612-A582-46E3-911B-64BFC6C15869}" type="slidenum">
              <a:rPr lang="en-US" altLang="en-US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B2039-8FC0-40B6-A8B6-D72B19EB1608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1B838-AC2A-4433-9851-A77DC48533CC}" type="slidenum">
              <a:rPr lang="en-US" altLang="en-US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D8AAC-D7AA-448F-B61B-D5E67C28254B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EA529-D470-4722-A0CD-FDDF88EC6F2B}" type="slidenum">
              <a:rPr lang="en-US" altLang="en-US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D59DC-8183-4E18-823C-F34983006CFD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0D0CE-45B1-4078-8127-8ADB5A733FB4}" type="slidenum">
              <a:rPr lang="en-US" altLang="en-US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47D07-9D1E-4FE9-B31A-2F5863681021}" type="slidenum">
              <a:rPr lang="en-GB" smtClean="0"/>
              <a:t>‹#›</a:t>
            </a:fld>
            <a:endParaRPr lang="en-GB"/>
          </a:p>
        </p:txBody>
      </p:sp>
      <p:sp>
        <p:nvSpPr>
          <p:cNvPr id="5" name="Text Placeholder 96"/>
          <p:cNvSpPr>
            <a:spLocks noGrp="1"/>
          </p:cNvSpPr>
          <p:nvPr>
            <p:ph type="body" sz="quarter" idx="111" hasCustomPrompt="1"/>
          </p:nvPr>
        </p:nvSpPr>
        <p:spPr>
          <a:xfrm>
            <a:off x="305992" y="6200775"/>
            <a:ext cx="7297340" cy="657225"/>
          </a:xfrm>
        </p:spPr>
        <p:txBody>
          <a:bodyPr anchor="b" anchorCtr="0">
            <a:noAutofit/>
          </a:bodyPr>
          <a:lstStyle>
            <a:lvl1pPr>
              <a:spcAft>
                <a:spcPts val="225"/>
              </a:spcAft>
              <a:buNone/>
              <a:defRPr sz="600"/>
            </a:lvl1pPr>
          </a:lstStyle>
          <a:p>
            <a:pPr lvl="0"/>
            <a:r>
              <a:rPr lang="en-US" dirty="0"/>
              <a:t>Footnotes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A41D99-BE7B-4F4E-9A8B-B2F41D465F76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E2A54C-AD70-4AAA-9BA6-46E3B5A329DB}" type="slidenum">
              <a:rPr lang="en-US" altLang="en-US" smtClean="0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E8E36E-6527-4D33-A6F2-61A3E7D85DE3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5BF030-4C96-4D98-AF7F-337C66BEF437}" type="slidenum">
              <a:rPr lang="en-US" altLang="en-US" smtClean="0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56A7C9-71E0-40D7-98AB-6C6713BFCCA3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F2A0D3-B972-434A-BBF4-4193E11ACFB1}" type="slidenum">
              <a:rPr lang="en-US" altLang="en-US" smtClean="0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280193-48D5-421C-BFB0-12F33ACF6ECE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DDCFCB-2D37-4A52-A54F-F96003A90AB5}" type="slidenum">
              <a:rPr lang="en-US" altLang="en-US" smtClean="0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116A02-21B1-4A42-BF68-5BB61905B95E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1FE53-9748-4B53-821F-4E3ED9930A12}" type="slidenum">
              <a:rPr lang="en-US" altLang="en-US" smtClean="0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E8567D-9CB3-428F-86E6-6A18A4BF7540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DCB6A0-1AE3-402B-81DF-9A54A04F6151}" type="slidenum">
              <a:rPr lang="en-US" altLang="en-US" smtClean="0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BFF13E-C6EA-48AA-816A-B45E24E27514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725255-09C9-4F7A-B6DF-8E3802E09A57}" type="slidenum">
              <a:rPr lang="en-US" altLang="en-US" smtClean="0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2AF4579-85C3-49B7-B145-07DFB3AB1F69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701612-A582-46E3-911B-64BFC6C15869}" type="slidenum">
              <a:rPr lang="en-US" altLang="en-US" smtClean="0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5B2039-8FC0-40B6-A8B6-D72B19EB1608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61B838-AC2A-4433-9851-A77DC48533CC}" type="slidenum">
              <a:rPr lang="en-US" altLang="en-US" smtClean="0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9D8AAC-D7AA-448F-B61B-D5E67C28254B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8EA529-D470-4722-A0CD-FDDF88EC6F2B}" type="slidenum">
              <a:rPr lang="en-US" altLang="en-US" smtClean="0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4D59DC-8183-4E18-823C-F34983006CFD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80D0CE-45B1-4078-8127-8ADB5A733FB4}" type="slidenum">
              <a:rPr lang="en-US" altLang="en-US" smtClean="0"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32964-342C-4A13-BE67-D4593DCD38A4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429218"/>
            <a:ext cx="342900" cy="365125"/>
          </a:xfrm>
          <a:prstGeom prst="rect">
            <a:avLst/>
          </a:prstGeom>
        </p:spPr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2160"/>
            <a:ext cx="75438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tx1"/>
                </a:solidFill>
              </a:defRPr>
            </a:lvl1pPr>
            <a:lvl2pPr marL="171450" indent="0">
              <a:buNone/>
              <a:defRPr>
                <a:solidFill>
                  <a:schemeClr val="tx1"/>
                </a:solidFill>
              </a:defRPr>
            </a:lvl2pPr>
            <a:lvl3pPr marL="342900" indent="0">
              <a:buNone/>
              <a:defRPr>
                <a:solidFill>
                  <a:schemeClr val="tx1"/>
                </a:solidFill>
              </a:defRPr>
            </a:lvl3pPr>
            <a:lvl4pPr marL="514350" indent="0">
              <a:buNone/>
              <a:defRPr>
                <a:solidFill>
                  <a:schemeClr val="tx1"/>
                </a:solidFill>
              </a:defRPr>
            </a:lvl4pPr>
            <a:lvl5pPr marL="685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A0376-4388-4E85-9C9D-596406AAD598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2160"/>
            <a:ext cx="75438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50" indent="0">
              <a:spcBef>
                <a:spcPts val="225"/>
              </a:spcBef>
              <a:buNone/>
              <a:defRPr sz="750"/>
            </a:lvl2pPr>
            <a:lvl3pPr marL="342900" indent="0">
              <a:spcBef>
                <a:spcPts val="225"/>
              </a:spcBef>
              <a:buNone/>
              <a:defRPr sz="750"/>
            </a:lvl3pPr>
            <a:lvl4pPr marL="514350" indent="0">
              <a:spcBef>
                <a:spcPts val="225"/>
              </a:spcBef>
              <a:buNone/>
              <a:defRPr sz="750"/>
            </a:lvl4pPr>
            <a:lvl5pPr marL="685800" indent="0">
              <a:spcBef>
                <a:spcPts val="225"/>
              </a:spcBef>
              <a:buNone/>
              <a:defRPr sz="750"/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8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0" y="6429218"/>
            <a:ext cx="342900" cy="365125"/>
          </a:xfrm>
        </p:spPr>
        <p:txBody>
          <a:bodyPr/>
          <a:lstStyle/>
          <a:p>
            <a:pPr defTabSz="685800">
              <a:defRPr/>
            </a:pPr>
            <a:fld id="{CC7432E5-F8E0-41AE-9A6B-AD730338B005}" type="slidenum">
              <a:rPr lang="en-US" smtClean="0">
                <a:solidFill>
                  <a:srgbClr val="000000"/>
                </a:solidFill>
              </a:r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7520600" y="6531200"/>
            <a:ext cx="1551963" cy="257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44000" y="3566963"/>
            <a:ext cx="8846820" cy="31481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CC4B3-3D4C-4B53-80F6-CD5AC8266D35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7592037" y="6458244"/>
            <a:ext cx="1409088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50" dirty="0">
                <a:solidFill>
                  <a:srgbClr val="FFFFFF"/>
                </a:solidFill>
                <a:cs typeface="Arial" panose="020B0604020202020204" pitchFamily="34" charset="0"/>
              </a:rPr>
              <a:t>© AstraZeneca 2021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" y="3902255"/>
            <a:ext cx="8458201" cy="1655762"/>
          </a:xfrm>
        </p:spPr>
        <p:txBody>
          <a:bodyPr>
            <a:norm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342900" y="5836501"/>
            <a:ext cx="7516416" cy="885825"/>
          </a:xfrm>
        </p:spPr>
        <p:txBody>
          <a:bodyPr anchor="b">
            <a:norm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bg1"/>
                </a:solidFill>
              </a:defRPr>
            </a:lvl1pPr>
            <a:lvl2pPr marL="171450" indent="0">
              <a:buNone/>
              <a:defRPr>
                <a:solidFill>
                  <a:schemeClr val="bg1"/>
                </a:solidFill>
              </a:defRPr>
            </a:lvl2pPr>
            <a:lvl3pPr marL="342900" indent="0">
              <a:buNone/>
              <a:defRPr>
                <a:solidFill>
                  <a:schemeClr val="bg1"/>
                </a:solidFill>
              </a:defRPr>
            </a:lvl3pPr>
            <a:lvl4pPr marL="514350" indent="0">
              <a:buNone/>
              <a:defRPr>
                <a:solidFill>
                  <a:schemeClr val="bg1"/>
                </a:solidFill>
              </a:defRPr>
            </a:lvl4pPr>
            <a:lvl5pPr marL="685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299370"/>
            <a:ext cx="8458200" cy="2129630"/>
          </a:xfrm>
        </p:spPr>
        <p:txBody>
          <a:bodyPr anchor="t" anchorCtr="0">
            <a:normAutofit/>
          </a:bodyPr>
          <a:lstStyle>
            <a:lvl1pPr algn="l"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6" name="Picture 15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965" y="5729425"/>
            <a:ext cx="425967" cy="653802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44000" y="3566963"/>
            <a:ext cx="8846820" cy="10636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b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Z_RGB_H_COL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760" y="142425"/>
            <a:ext cx="1998000" cy="879972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180760" y="1692146"/>
            <a:ext cx="8856000" cy="49710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bg1"/>
              </a:solidFill>
              <a:effectLst/>
            </a:endParaRPr>
          </a:p>
        </p:txBody>
      </p:sp>
      <p:sp>
        <p:nvSpPr>
          <p:cNvPr id="13" name="Title 8"/>
          <p:cNvSpPr>
            <a:spLocks noGrp="1"/>
          </p:cNvSpPr>
          <p:nvPr>
            <p:ph type="title" hasCustomPrompt="1"/>
          </p:nvPr>
        </p:nvSpPr>
        <p:spPr>
          <a:xfrm>
            <a:off x="216002" y="1848643"/>
            <a:ext cx="6822759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90000"/>
              </a:lnSpc>
              <a:defRPr sz="2800" b="1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presentation title</a:t>
            </a:r>
          </a:p>
        </p:txBody>
      </p:sp>
      <p:sp>
        <p:nvSpPr>
          <p:cNvPr id="9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216002" y="3190257"/>
            <a:ext cx="6822758" cy="159429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>
              <a:lnSpc>
                <a:spcPts val="1100"/>
              </a:lnSpc>
              <a:spcBef>
                <a:spcPts val="0"/>
              </a:spcBef>
              <a:buNone/>
              <a:defRPr sz="225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subtitle if necessary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7620000" y="6611781"/>
            <a:ext cx="1524000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50" b="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AstraZeneca 2021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162797" y="5865464"/>
            <a:ext cx="1088363" cy="182880"/>
          </a:xfrm>
        </p:spPr>
        <p:txBody>
          <a:bodyPr anchor="t">
            <a:no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bg1"/>
                </a:solidFill>
              </a:defRPr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ML-XXXX-ALL-XXXX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216001" y="5803221"/>
            <a:ext cx="2141436" cy="590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</a:pPr>
            <a:r>
              <a:rPr lang="en-US" sz="750" dirty="0">
                <a:solidFill>
                  <a:schemeClr val="bg1"/>
                </a:solidFill>
              </a:rPr>
              <a:t>Veeva Vault MedComms Document Number: </a:t>
            </a:r>
            <a:br>
              <a:rPr lang="en-US" sz="750" dirty="0">
                <a:solidFill>
                  <a:schemeClr val="bg1"/>
                </a:solidFill>
              </a:rPr>
            </a:br>
            <a:r>
              <a:rPr lang="en-US" sz="750" dirty="0">
                <a:solidFill>
                  <a:schemeClr val="bg1"/>
                </a:solidFill>
              </a:rPr>
              <a:t>Approval Date:</a:t>
            </a:r>
            <a:br>
              <a:rPr lang="en-US" sz="750" dirty="0">
                <a:solidFill>
                  <a:schemeClr val="bg1"/>
                </a:solidFill>
              </a:rPr>
            </a:br>
            <a:r>
              <a:rPr lang="en-US" sz="750" dirty="0">
                <a:solidFill>
                  <a:schemeClr val="bg1"/>
                </a:solidFill>
              </a:rPr>
              <a:t>Expiration Date: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981892" y="6321258"/>
            <a:ext cx="1088363" cy="182880"/>
          </a:xfrm>
        </p:spPr>
        <p:txBody>
          <a:bodyPr anchor="t">
            <a:no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bg1"/>
                </a:solidFill>
              </a:defRPr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978550" y="6097532"/>
            <a:ext cx="1088363" cy="183970"/>
          </a:xfrm>
        </p:spPr>
        <p:txBody>
          <a:bodyPr anchor="t">
            <a:no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bg1"/>
                </a:solidFill>
              </a:defRPr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MM/YY</a:t>
            </a:r>
          </a:p>
        </p:txBody>
      </p:sp>
    </p:spTree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7520600" y="6531200"/>
            <a:ext cx="1551963" cy="257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45125" y="156117"/>
            <a:ext cx="8856000" cy="6559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592037" y="6453515"/>
            <a:ext cx="1409088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50" dirty="0">
                <a:solidFill>
                  <a:srgbClr val="FFFFFF"/>
                </a:solidFill>
                <a:cs typeface="Arial" panose="020B0604020202020204" pitchFamily="34" charset="0"/>
              </a:rPr>
              <a:t>© AstraZeneca 2021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7" y="1295176"/>
            <a:ext cx="8443913" cy="914400"/>
          </a:xfrm>
        </p:spPr>
        <p:txBody>
          <a:bodyPr anchor="b">
            <a:norm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187" y="3435620"/>
            <a:ext cx="8443913" cy="155448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3EC7F-15A7-4346-96D4-EE9108EBFA47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342900" y="5829301"/>
            <a:ext cx="7543800" cy="885825"/>
          </a:xfrm>
        </p:spPr>
        <p:txBody>
          <a:bodyPr anchor="b" anchorCtr="0">
            <a:norm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bg1"/>
                </a:solidFill>
              </a:defRPr>
            </a:lvl1pPr>
            <a:lvl2pPr marL="171450" indent="0">
              <a:buNone/>
              <a:defRPr>
                <a:solidFill>
                  <a:schemeClr val="bg1"/>
                </a:solidFill>
              </a:defRPr>
            </a:lvl2pPr>
            <a:lvl3pPr marL="342900" indent="0">
              <a:buNone/>
              <a:defRPr>
                <a:solidFill>
                  <a:schemeClr val="bg1"/>
                </a:solidFill>
              </a:defRPr>
            </a:lvl3pPr>
            <a:lvl4pPr marL="514350" indent="0">
              <a:buNone/>
              <a:defRPr>
                <a:solidFill>
                  <a:schemeClr val="bg1"/>
                </a:solidFill>
              </a:defRPr>
            </a:lvl4pPr>
            <a:lvl5pPr marL="685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257301"/>
            <a:ext cx="417195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257301"/>
            <a:ext cx="417195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FDE20-5BA0-4659-A780-2E398CA4F0C3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429218"/>
            <a:ext cx="342900" cy="365125"/>
          </a:xfrm>
          <a:prstGeom prst="rect">
            <a:avLst/>
          </a:prstGeom>
        </p:spPr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2160"/>
            <a:ext cx="75438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50" indent="0">
              <a:spcBef>
                <a:spcPts val="225"/>
              </a:spcBef>
              <a:buNone/>
              <a:defRPr/>
            </a:lvl2pPr>
            <a:lvl3pPr marL="342900" indent="0">
              <a:spcBef>
                <a:spcPts val="225"/>
              </a:spcBef>
              <a:buNone/>
              <a:defRPr/>
            </a:lvl3pPr>
            <a:lvl4pPr marL="514350" indent="0">
              <a:spcBef>
                <a:spcPts val="225"/>
              </a:spcBef>
              <a:buNone/>
              <a:defRPr/>
            </a:lvl4pPr>
            <a:lvl5pPr marL="685800" indent="0">
              <a:spcBef>
                <a:spcPts val="225"/>
              </a:spcBef>
              <a:buNone/>
              <a:defRPr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00" y="228601"/>
            <a:ext cx="8443400" cy="8001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700" y="1274765"/>
            <a:ext cx="4140482" cy="548640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7700" y="1823406"/>
            <a:ext cx="4140482" cy="400589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4765"/>
            <a:ext cx="4171949" cy="548640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23406"/>
            <a:ext cx="4171949" cy="40058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7496-882E-4232-B4B0-1C8A27733E59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0" y="6429218"/>
            <a:ext cx="342900" cy="365125"/>
          </a:xfrm>
          <a:prstGeom prst="rect">
            <a:avLst/>
          </a:prstGeom>
        </p:spPr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357699" y="5852160"/>
            <a:ext cx="75290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50" indent="0">
              <a:spcBef>
                <a:spcPts val="225"/>
              </a:spcBef>
              <a:buNone/>
              <a:defRPr sz="750"/>
            </a:lvl2pPr>
            <a:lvl3pPr marL="342900" indent="0">
              <a:spcBef>
                <a:spcPts val="225"/>
              </a:spcBef>
              <a:buNone/>
              <a:defRPr sz="750"/>
            </a:lvl3pPr>
            <a:lvl4pPr marL="514350" indent="0">
              <a:spcBef>
                <a:spcPts val="225"/>
              </a:spcBef>
              <a:buNone/>
              <a:defRPr sz="750"/>
            </a:lvl4pPr>
            <a:lvl5pPr marL="685800" indent="0">
              <a:spcBef>
                <a:spcPts val="225"/>
              </a:spcBef>
              <a:buNone/>
              <a:defRPr sz="75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284131"/>
            <a:ext cx="8458200" cy="41006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1CB6F-3CE0-41BC-849D-211C2D920B1A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429218"/>
            <a:ext cx="342900" cy="365125"/>
          </a:xfrm>
          <a:prstGeom prst="rect">
            <a:avLst/>
          </a:prstGeom>
        </p:spPr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2160"/>
            <a:ext cx="75438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tx1"/>
                </a:solidFill>
              </a:defRPr>
            </a:lvl1pPr>
            <a:lvl2pPr marL="171450" indent="0">
              <a:buNone/>
              <a:defRPr>
                <a:solidFill>
                  <a:schemeClr val="tx1"/>
                </a:solidFill>
              </a:defRPr>
            </a:lvl2pPr>
            <a:lvl3pPr marL="342900" indent="0">
              <a:buNone/>
              <a:defRPr>
                <a:solidFill>
                  <a:schemeClr val="tx1"/>
                </a:solidFill>
              </a:defRPr>
            </a:lvl3pPr>
            <a:lvl4pPr marL="514350" indent="0">
              <a:buNone/>
              <a:defRPr>
                <a:solidFill>
                  <a:schemeClr val="tx1"/>
                </a:solidFill>
              </a:defRPr>
            </a:lvl4pPr>
            <a:lvl5pPr marL="685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979716" y="5493367"/>
            <a:ext cx="7200900" cy="309021"/>
          </a:xfrm>
          <a:prstGeom prst="roundRect">
            <a:avLst/>
          </a:prstGeom>
          <a:solidFill>
            <a:schemeClr val="accent2"/>
          </a:solidFill>
        </p:spPr>
        <p:txBody>
          <a:bodyPr anchor="b" anchorCtr="0">
            <a:spAutoFit/>
          </a:bodyPr>
          <a:lstStyle>
            <a:lvl1pPr marL="0" indent="0" algn="ctr">
              <a:buNone/>
              <a:defRPr sz="1350" b="1">
                <a:solidFill>
                  <a:schemeClr val="bg1"/>
                </a:solidFill>
              </a:defRPr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caption</a:t>
            </a:r>
          </a:p>
        </p:txBody>
      </p:sp>
    </p:spTree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576E2-18DC-48F6-B671-51F0A67EDC6A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29218"/>
            <a:ext cx="342900" cy="365125"/>
          </a:xfrm>
          <a:prstGeom prst="rect">
            <a:avLst/>
          </a:prstGeom>
        </p:spPr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29300"/>
            <a:ext cx="7543800" cy="1028700"/>
          </a:xfrm>
        </p:spPr>
        <p:txBody>
          <a:bodyPr anchor="b">
            <a:no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50" indent="0">
              <a:spcBef>
                <a:spcPts val="225"/>
              </a:spcBef>
              <a:buNone/>
              <a:defRPr sz="750"/>
            </a:lvl2pPr>
            <a:lvl3pPr marL="342900" indent="0">
              <a:spcBef>
                <a:spcPts val="225"/>
              </a:spcBef>
              <a:buNone/>
              <a:defRPr sz="750"/>
            </a:lvl3pPr>
            <a:lvl4pPr marL="514350" indent="0">
              <a:spcBef>
                <a:spcPts val="225"/>
              </a:spcBef>
              <a:buNone/>
              <a:defRPr sz="750"/>
            </a:lvl4pPr>
            <a:lvl5pPr marL="685800" indent="0">
              <a:spcBef>
                <a:spcPts val="225"/>
              </a:spcBef>
              <a:buNone/>
              <a:defRPr sz="750"/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974274" y="5497675"/>
            <a:ext cx="7200900" cy="309021"/>
          </a:xfrm>
          <a:prstGeom prst="roundRect">
            <a:avLst/>
          </a:prstGeom>
          <a:solidFill>
            <a:schemeClr val="accent2"/>
          </a:solidFill>
        </p:spPr>
        <p:txBody>
          <a:bodyPr anchor="b" anchorCtr="0">
            <a:spAutoFit/>
          </a:bodyPr>
          <a:lstStyle>
            <a:lvl1pPr marL="0" indent="0" algn="ctr">
              <a:buNone/>
              <a:defRPr sz="1350" b="1">
                <a:solidFill>
                  <a:schemeClr val="bg1"/>
                </a:solidFill>
              </a:defRPr>
            </a:lvl1pPr>
            <a:lvl2pPr marL="171450" indent="0" algn="ctr">
              <a:buNone/>
              <a:defRPr b="1">
                <a:solidFill>
                  <a:schemeClr val="bg1"/>
                </a:solidFill>
              </a:defRPr>
            </a:lvl2pPr>
            <a:lvl3pPr marL="342900" indent="0" algn="ctr">
              <a:buNone/>
              <a:defRPr b="1">
                <a:solidFill>
                  <a:schemeClr val="bg1"/>
                </a:solidFill>
              </a:defRPr>
            </a:lvl3pPr>
            <a:lvl4pPr marL="514350" indent="0" algn="ctr">
              <a:buNone/>
              <a:defRPr b="1">
                <a:solidFill>
                  <a:schemeClr val="bg1"/>
                </a:solidFill>
              </a:defRPr>
            </a:lvl4pPr>
            <a:lvl5pPr marL="685800" indent="0" algn="ctr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caption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EDB9-E7EC-43C8-BCAF-158F84EB74E7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429218"/>
            <a:ext cx="342900" cy="365125"/>
          </a:xfrm>
          <a:prstGeom prst="rect">
            <a:avLst/>
          </a:prstGeom>
        </p:spPr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2160"/>
            <a:ext cx="75438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tx1"/>
                </a:solidFill>
              </a:defRPr>
            </a:lvl1pPr>
            <a:lvl2pPr marL="171450" indent="0">
              <a:buNone/>
              <a:defRPr>
                <a:solidFill>
                  <a:schemeClr val="tx1"/>
                </a:solidFill>
              </a:defRPr>
            </a:lvl2pPr>
            <a:lvl3pPr marL="342900" indent="0">
              <a:buNone/>
              <a:defRPr>
                <a:solidFill>
                  <a:schemeClr val="tx1"/>
                </a:solidFill>
              </a:defRPr>
            </a:lvl3pPr>
            <a:lvl4pPr marL="514350" indent="0">
              <a:buNone/>
              <a:defRPr>
                <a:solidFill>
                  <a:schemeClr val="tx1"/>
                </a:solidFill>
              </a:defRPr>
            </a:lvl4pPr>
            <a:lvl5pPr marL="685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45126" y="1028700"/>
            <a:ext cx="8998875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028701"/>
            <a:ext cx="8458200" cy="4800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45126" y="1028700"/>
            <a:ext cx="8998875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D9654-548E-4508-ADAE-78EC31DA2DF2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29218"/>
            <a:ext cx="342900" cy="365125"/>
          </a:xfrm>
          <a:prstGeom prst="rect">
            <a:avLst/>
          </a:prstGeom>
        </p:spPr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2160"/>
            <a:ext cx="75438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50" indent="0">
              <a:spcBef>
                <a:spcPts val="225"/>
              </a:spcBef>
              <a:buNone/>
              <a:defRPr sz="750"/>
            </a:lvl2pPr>
            <a:lvl3pPr marL="342900" indent="0">
              <a:spcBef>
                <a:spcPts val="225"/>
              </a:spcBef>
              <a:buNone/>
              <a:defRPr sz="750"/>
            </a:lvl3pPr>
            <a:lvl4pPr marL="514350" indent="0">
              <a:spcBef>
                <a:spcPts val="225"/>
              </a:spcBef>
              <a:buNone/>
              <a:defRPr sz="750"/>
            </a:lvl4pPr>
            <a:lvl5pPr marL="685800" indent="0">
              <a:spcBef>
                <a:spcPts val="225"/>
              </a:spcBef>
              <a:buNone/>
              <a:defRPr sz="75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3E3E8-D1FC-4E2B-8DB5-3AD7993E2C74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429218"/>
            <a:ext cx="342900" cy="365125"/>
          </a:xfrm>
          <a:prstGeom prst="rect">
            <a:avLst/>
          </a:prstGeom>
        </p:spPr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64671" y="5852160"/>
            <a:ext cx="7543799" cy="1005840"/>
          </a:xfrm>
        </p:spPr>
        <p:txBody>
          <a:bodyPr anchor="b">
            <a:no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50" indent="0">
              <a:spcBef>
                <a:spcPts val="225"/>
              </a:spcBef>
              <a:buNone/>
              <a:defRPr sz="750"/>
            </a:lvl2pPr>
            <a:lvl3pPr marL="342900" indent="0">
              <a:spcBef>
                <a:spcPts val="225"/>
              </a:spcBef>
              <a:buNone/>
              <a:defRPr sz="750"/>
            </a:lvl3pPr>
            <a:lvl4pPr marL="514350" indent="0">
              <a:spcBef>
                <a:spcPts val="225"/>
              </a:spcBef>
              <a:buNone/>
              <a:defRPr sz="750"/>
            </a:lvl4pPr>
            <a:lvl5pPr marL="685800" indent="0">
              <a:spcBef>
                <a:spcPts val="225"/>
              </a:spcBef>
              <a:buNone/>
              <a:defRPr sz="750"/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145126" y="1028700"/>
            <a:ext cx="8998875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69F78-F784-4317-98A9-D5F2CE0CAE85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29218"/>
            <a:ext cx="342900" cy="365125"/>
          </a:xfrm>
          <a:prstGeom prst="rect">
            <a:avLst/>
          </a:prstGeom>
        </p:spPr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342900" y="1092426"/>
            <a:ext cx="8458200" cy="47368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 Cover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Box 78"/>
          <p:cNvSpPr txBox="1"/>
          <p:nvPr userDrawn="1"/>
        </p:nvSpPr>
        <p:spPr>
          <a:xfrm>
            <a:off x="2170219" y="6360915"/>
            <a:ext cx="480356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050" b="1" dirty="0">
                <a:solidFill>
                  <a:schemeClr val="tx1"/>
                </a:solidFill>
              </a:rPr>
              <a:t>This Material is for Use by AstraZeneca Medical Personnel Only</a:t>
            </a:r>
          </a:p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750" b="0" dirty="0">
                <a:solidFill>
                  <a:schemeClr val="tx1"/>
                </a:solidFill>
              </a:rPr>
              <a:t>Speaker notes are for internal use only and are not - be shown or disseminated outside of AstraZeneca</a:t>
            </a:r>
          </a:p>
        </p:txBody>
      </p:sp>
      <p:graphicFrame>
        <p:nvGraphicFramePr>
          <p:cNvPr id="50" name="Table 49"/>
          <p:cNvGraphicFramePr>
            <a:graphicFrameLocks noGrp="1"/>
          </p:cNvGraphicFramePr>
          <p:nvPr userDrawn="1"/>
        </p:nvGraphicFramePr>
        <p:xfrm>
          <a:off x="846600" y="3577113"/>
          <a:ext cx="7462340" cy="764702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198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 userDrawn="1"/>
        </p:nvGraphicFramePr>
        <p:xfrm>
          <a:off x="846600" y="1039470"/>
          <a:ext cx="7462340" cy="2294106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198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FD8-BBF5-439B-BF8E-C866B607CDBB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429218"/>
            <a:ext cx="342900" cy="365125"/>
          </a:xfrm>
          <a:prstGeom prst="rect">
            <a:avLst/>
          </a:prstGeom>
        </p:spPr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620000" y="6650253"/>
            <a:ext cx="1524000" cy="207749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r"/>
            <a:r>
              <a:rPr lang="en-US" sz="750" b="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AstraZeneca 2021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229005" y="1102835"/>
            <a:ext cx="6079935" cy="228600"/>
          </a:xfrm>
        </p:spPr>
        <p:txBody>
          <a:bodyPr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&lt;MARP/MAAZAP&gt; &lt;#######&gt; &lt;TA&gt; &lt;Asset Title&gt; 70 character limit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089391" y="1491653"/>
            <a:ext cx="1122584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229005" y="1491653"/>
            <a:ext cx="1348201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Reactive or Proactive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5089391" y="1880471"/>
            <a:ext cx="1122584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MM/YY (if &lt;1 year)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2229005" y="2658107"/>
            <a:ext cx="668770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8" hasCustomPrompt="1"/>
          </p:nvPr>
        </p:nvSpPr>
        <p:spPr>
          <a:xfrm>
            <a:off x="2920479" y="2658107"/>
            <a:ext cx="3119385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 If Yes - Reactive via MI, Reactive via MI </a:t>
            </a:r>
            <a:r>
              <a:rPr lang="en-US" dirty="0" err="1"/>
              <a:t>SciP</a:t>
            </a:r>
            <a:r>
              <a:rPr lang="en-US" dirty="0"/>
              <a:t>, or Proactive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9" hasCustomPrompt="1"/>
          </p:nvPr>
        </p:nvSpPr>
        <p:spPr>
          <a:xfrm>
            <a:off x="2229004" y="3046924"/>
            <a:ext cx="2952542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Any Medical Personnel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22" hasCustomPrompt="1"/>
          </p:nvPr>
        </p:nvSpPr>
        <p:spPr>
          <a:xfrm>
            <a:off x="5089392" y="2269289"/>
            <a:ext cx="2463317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Any HCP, MM Only, Contracted EE, or Other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23" hasCustomPrompt="1"/>
          </p:nvPr>
        </p:nvSpPr>
        <p:spPr>
          <a:xfrm>
            <a:off x="2229005" y="2269289"/>
            <a:ext cx="668770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4" hasCustomPrompt="1"/>
          </p:nvPr>
        </p:nvSpPr>
        <p:spPr>
          <a:xfrm>
            <a:off x="2925033" y="2269289"/>
            <a:ext cx="909233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If Yes - MM/YY</a:t>
            </a:r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25" hasCustomPrompt="1"/>
          </p:nvPr>
        </p:nvSpPr>
        <p:spPr>
          <a:xfrm>
            <a:off x="2229005" y="5042742"/>
            <a:ext cx="668769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26" hasCustomPrompt="1"/>
          </p:nvPr>
        </p:nvSpPr>
        <p:spPr>
          <a:xfrm>
            <a:off x="2229004" y="5400252"/>
            <a:ext cx="6079936" cy="216982"/>
          </a:xfrm>
        </p:spPr>
        <p:txBody>
          <a:bodyPr wrap="square" anchor="ctr">
            <a:sp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N/A or Enter Instructions</a:t>
            </a:r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27" hasCustomPrompt="1"/>
          </p:nvPr>
        </p:nvSpPr>
        <p:spPr>
          <a:xfrm>
            <a:off x="2229004" y="4043882"/>
            <a:ext cx="3340523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New, Renewal, or Renewal with Changes</a:t>
            </a:r>
          </a:p>
        </p:txBody>
      </p:sp>
      <p:sp>
        <p:nvSpPr>
          <p:cNvPr id="39" name="Text Placeholder 38"/>
          <p:cNvSpPr>
            <a:spLocks noGrp="1"/>
          </p:cNvSpPr>
          <p:nvPr>
            <p:ph type="body" sz="quarter" idx="28" hasCustomPrompt="1"/>
          </p:nvPr>
        </p:nvSpPr>
        <p:spPr>
          <a:xfrm>
            <a:off x="6780168" y="4050835"/>
            <a:ext cx="1514400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PromoMats/</a:t>
            </a:r>
            <a:r>
              <a:rPr lang="en-US" dirty="0" err="1"/>
              <a:t>MedComms</a:t>
            </a:r>
            <a:r>
              <a:rPr lang="en-US" dirty="0"/>
              <a:t> #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29" hasCustomPrompt="1"/>
          </p:nvPr>
        </p:nvSpPr>
        <p:spPr>
          <a:xfrm>
            <a:off x="2229004" y="3657303"/>
            <a:ext cx="3340523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Asset Owner Name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30" hasCustomPrompt="1"/>
          </p:nvPr>
        </p:nvSpPr>
        <p:spPr>
          <a:xfrm>
            <a:off x="2229004" y="4646823"/>
            <a:ext cx="674487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45" name="Text Placeholder 44"/>
          <p:cNvSpPr>
            <a:spLocks noGrp="1"/>
          </p:cNvSpPr>
          <p:nvPr>
            <p:ph type="body" sz="quarter" idx="31" hasCustomPrompt="1"/>
          </p:nvPr>
        </p:nvSpPr>
        <p:spPr>
          <a:xfrm>
            <a:off x="4492038" y="4646823"/>
            <a:ext cx="658344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47" name="Text Placeholder 46"/>
          <p:cNvSpPr>
            <a:spLocks noGrp="1"/>
          </p:cNvSpPr>
          <p:nvPr>
            <p:ph type="body" sz="quarter" idx="32" hasCustomPrompt="1"/>
          </p:nvPr>
        </p:nvSpPr>
        <p:spPr>
          <a:xfrm>
            <a:off x="4492038" y="5042742"/>
            <a:ext cx="953933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If Yes - $Value</a:t>
            </a:r>
          </a:p>
        </p:txBody>
      </p:sp>
      <p:sp>
        <p:nvSpPr>
          <p:cNvPr id="49" name="Text Placeholder 48"/>
          <p:cNvSpPr>
            <a:spLocks noGrp="1"/>
          </p:cNvSpPr>
          <p:nvPr>
            <p:ph type="body" sz="quarter" idx="33" hasCustomPrompt="1"/>
          </p:nvPr>
        </p:nvSpPr>
        <p:spPr>
          <a:xfrm>
            <a:off x="2229005" y="1880471"/>
            <a:ext cx="1310324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Brand or TA Name</a:t>
            </a:r>
          </a:p>
        </p:txBody>
      </p:sp>
      <p:sp>
        <p:nvSpPr>
          <p:cNvPr id="51" name="Text Placeholder 50"/>
          <p:cNvSpPr>
            <a:spLocks noGrp="1"/>
          </p:cNvSpPr>
          <p:nvPr>
            <p:ph type="body" sz="quarter" idx="34" hasCustomPrompt="1"/>
          </p:nvPr>
        </p:nvSpPr>
        <p:spPr>
          <a:xfrm>
            <a:off x="7493755" y="1494084"/>
            <a:ext cx="692348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52" name="TextBox 51"/>
          <p:cNvSpPr txBox="1"/>
          <p:nvPr userDrawn="1"/>
        </p:nvSpPr>
        <p:spPr>
          <a:xfrm>
            <a:off x="849433" y="1036716"/>
            <a:ext cx="13716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Asset Title</a:t>
            </a:r>
          </a:p>
        </p:txBody>
      </p:sp>
      <p:sp>
        <p:nvSpPr>
          <p:cNvPr id="53" name="TextBox 52"/>
          <p:cNvSpPr txBox="1"/>
          <p:nvPr userDrawn="1"/>
        </p:nvSpPr>
        <p:spPr>
          <a:xfrm>
            <a:off x="4011471" y="1423839"/>
            <a:ext cx="10287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Approval Date</a:t>
            </a:r>
          </a:p>
        </p:txBody>
      </p:sp>
      <p:sp>
        <p:nvSpPr>
          <p:cNvPr id="54" name="TextBox 53"/>
          <p:cNvSpPr txBox="1"/>
          <p:nvPr userDrawn="1"/>
        </p:nvSpPr>
        <p:spPr>
          <a:xfrm>
            <a:off x="849433" y="1423839"/>
            <a:ext cx="13716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Intended Use</a:t>
            </a:r>
          </a:p>
        </p:txBody>
      </p:sp>
      <p:sp>
        <p:nvSpPr>
          <p:cNvPr id="55" name="TextBox 54"/>
          <p:cNvSpPr txBox="1"/>
          <p:nvPr userDrawn="1"/>
        </p:nvSpPr>
        <p:spPr>
          <a:xfrm>
            <a:off x="4011471" y="1810962"/>
            <a:ext cx="10287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Expiration Date</a:t>
            </a:r>
          </a:p>
        </p:txBody>
      </p:sp>
      <p:sp>
        <p:nvSpPr>
          <p:cNvPr id="56" name="TextBox 55"/>
          <p:cNvSpPr txBox="1"/>
          <p:nvPr userDrawn="1"/>
        </p:nvSpPr>
        <p:spPr>
          <a:xfrm>
            <a:off x="849433" y="2585208"/>
            <a:ext cx="13716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Distribution</a:t>
            </a:r>
          </a:p>
        </p:txBody>
      </p:sp>
      <p:sp>
        <p:nvSpPr>
          <p:cNvPr id="58" name="TextBox 57"/>
          <p:cNvSpPr txBox="1"/>
          <p:nvPr userDrawn="1"/>
        </p:nvSpPr>
        <p:spPr>
          <a:xfrm>
            <a:off x="849433" y="2972330"/>
            <a:ext cx="13716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Approved for Use By</a:t>
            </a:r>
          </a:p>
        </p:txBody>
      </p:sp>
      <p:sp>
        <p:nvSpPr>
          <p:cNvPr id="61" name="TextBox 60"/>
          <p:cNvSpPr txBox="1"/>
          <p:nvPr userDrawn="1"/>
        </p:nvSpPr>
        <p:spPr>
          <a:xfrm>
            <a:off x="4011471" y="2198085"/>
            <a:ext cx="10287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Audience</a:t>
            </a:r>
          </a:p>
        </p:txBody>
      </p:sp>
      <p:sp>
        <p:nvSpPr>
          <p:cNvPr id="66" name="TextBox 65"/>
          <p:cNvSpPr txBox="1"/>
          <p:nvPr userDrawn="1"/>
        </p:nvSpPr>
        <p:spPr>
          <a:xfrm>
            <a:off x="849433" y="2198085"/>
            <a:ext cx="13716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One Time Use</a:t>
            </a:r>
          </a:p>
        </p:txBody>
      </p:sp>
      <p:sp>
        <p:nvSpPr>
          <p:cNvPr id="68" name="TextBox 67"/>
          <p:cNvSpPr txBox="1"/>
          <p:nvPr userDrawn="1"/>
        </p:nvSpPr>
        <p:spPr>
          <a:xfrm>
            <a:off x="849433" y="4974162"/>
            <a:ext cx="137160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defRPr/>
            </a:pPr>
            <a:r>
              <a:rPr lang="en-US" sz="900" b="1" dirty="0">
                <a:solidFill>
                  <a:schemeClr val="bg1"/>
                </a:solidFill>
              </a:rPr>
              <a:t>MSL Leave-behind</a:t>
            </a:r>
          </a:p>
        </p:txBody>
      </p:sp>
      <p:sp>
        <p:nvSpPr>
          <p:cNvPr id="69" name="TextBox 68"/>
          <p:cNvSpPr txBox="1"/>
          <p:nvPr userDrawn="1"/>
        </p:nvSpPr>
        <p:spPr>
          <a:xfrm>
            <a:off x="1" y="169311"/>
            <a:ext cx="9143999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800" b="1" dirty="0">
                <a:solidFill>
                  <a:schemeClr val="bg1"/>
                </a:solidFill>
              </a:rPr>
              <a:t>US Medical Asset Cover Sheet</a:t>
            </a:r>
          </a:p>
        </p:txBody>
      </p:sp>
      <p:sp>
        <p:nvSpPr>
          <p:cNvPr id="70" name="TextBox 69"/>
          <p:cNvSpPr txBox="1"/>
          <p:nvPr userDrawn="1"/>
        </p:nvSpPr>
        <p:spPr>
          <a:xfrm>
            <a:off x="849433" y="5372146"/>
            <a:ext cx="1371600" cy="4616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Special Instructions</a:t>
            </a:r>
            <a:br>
              <a:rPr lang="en-US" sz="900" b="1" dirty="0">
                <a:solidFill>
                  <a:schemeClr val="bg1"/>
                </a:solidFill>
              </a:rPr>
            </a:br>
            <a:r>
              <a:rPr lang="en-US" sz="900" b="1" dirty="0">
                <a:solidFill>
                  <a:schemeClr val="bg1"/>
                </a:solidFill>
              </a:rPr>
              <a:t>and/or Disclaimers</a:t>
            </a:r>
          </a:p>
        </p:txBody>
      </p:sp>
      <p:sp>
        <p:nvSpPr>
          <p:cNvPr id="71" name="TextBox 70"/>
          <p:cNvSpPr txBox="1"/>
          <p:nvPr userDrawn="1"/>
        </p:nvSpPr>
        <p:spPr>
          <a:xfrm>
            <a:off x="6338515" y="1423839"/>
            <a:ext cx="10287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Website</a:t>
            </a:r>
          </a:p>
        </p:txBody>
      </p:sp>
      <p:sp>
        <p:nvSpPr>
          <p:cNvPr id="72" name="TextBox 71"/>
          <p:cNvSpPr txBox="1"/>
          <p:nvPr userDrawn="1"/>
        </p:nvSpPr>
        <p:spPr>
          <a:xfrm>
            <a:off x="849433" y="3979411"/>
            <a:ext cx="137160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New Asset/Renewal</a:t>
            </a:r>
          </a:p>
        </p:txBody>
      </p:sp>
      <p:sp>
        <p:nvSpPr>
          <p:cNvPr id="73" name="TextBox 72"/>
          <p:cNvSpPr txBox="1"/>
          <p:nvPr userDrawn="1"/>
        </p:nvSpPr>
        <p:spPr>
          <a:xfrm>
            <a:off x="5645728" y="3979411"/>
            <a:ext cx="113444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Based On Asset</a:t>
            </a:r>
          </a:p>
        </p:txBody>
      </p:sp>
      <p:sp>
        <p:nvSpPr>
          <p:cNvPr id="74" name="TextBox 73"/>
          <p:cNvSpPr txBox="1"/>
          <p:nvPr userDrawn="1"/>
        </p:nvSpPr>
        <p:spPr>
          <a:xfrm>
            <a:off x="849433" y="3585295"/>
            <a:ext cx="137160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Asset Owner</a:t>
            </a:r>
          </a:p>
        </p:txBody>
      </p:sp>
      <p:sp>
        <p:nvSpPr>
          <p:cNvPr id="75" name="TextBox 74"/>
          <p:cNvSpPr txBox="1"/>
          <p:nvPr userDrawn="1"/>
        </p:nvSpPr>
        <p:spPr>
          <a:xfrm>
            <a:off x="849433" y="4575502"/>
            <a:ext cx="137160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Veeva CRM</a:t>
            </a:r>
          </a:p>
        </p:txBody>
      </p:sp>
      <p:sp>
        <p:nvSpPr>
          <p:cNvPr id="76" name="TextBox 75"/>
          <p:cNvSpPr txBox="1"/>
          <p:nvPr userDrawn="1"/>
        </p:nvSpPr>
        <p:spPr>
          <a:xfrm>
            <a:off x="2971408" y="4575502"/>
            <a:ext cx="150876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Restricted Use</a:t>
            </a:r>
          </a:p>
        </p:txBody>
      </p:sp>
      <p:sp>
        <p:nvSpPr>
          <p:cNvPr id="77" name="TextBox 76"/>
          <p:cNvSpPr txBox="1"/>
          <p:nvPr userDrawn="1"/>
        </p:nvSpPr>
        <p:spPr>
          <a:xfrm>
            <a:off x="2971408" y="4974162"/>
            <a:ext cx="150876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If Yes, Fair Market Value</a:t>
            </a:r>
          </a:p>
        </p:txBody>
      </p:sp>
      <p:sp>
        <p:nvSpPr>
          <p:cNvPr id="78" name="TextBox 77"/>
          <p:cNvSpPr txBox="1"/>
          <p:nvPr userDrawn="1"/>
        </p:nvSpPr>
        <p:spPr>
          <a:xfrm>
            <a:off x="849433" y="1810962"/>
            <a:ext cx="13716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Brand or TA Name</a:t>
            </a:r>
          </a:p>
        </p:txBody>
      </p:sp>
      <p:sp>
        <p:nvSpPr>
          <p:cNvPr id="48" name="TextBox 47"/>
          <p:cNvSpPr txBox="1"/>
          <p:nvPr userDrawn="1"/>
        </p:nvSpPr>
        <p:spPr>
          <a:xfrm>
            <a:off x="5645728" y="3585295"/>
            <a:ext cx="113444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Document #</a:t>
            </a:r>
          </a:p>
        </p:txBody>
      </p:sp>
      <p:graphicFrame>
        <p:nvGraphicFramePr>
          <p:cNvPr id="59" name="Table 58"/>
          <p:cNvGraphicFramePr>
            <a:graphicFrameLocks noGrp="1"/>
          </p:cNvGraphicFramePr>
          <p:nvPr userDrawn="1"/>
        </p:nvGraphicFramePr>
        <p:xfrm>
          <a:off x="848953" y="4566547"/>
          <a:ext cx="7462340" cy="764702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198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35" hasCustomPrompt="1"/>
          </p:nvPr>
        </p:nvSpPr>
        <p:spPr>
          <a:xfrm>
            <a:off x="6779398" y="3656903"/>
            <a:ext cx="1515170" cy="238125"/>
          </a:xfrm>
        </p:spPr>
        <p:txBody>
          <a:bodyPr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ML-XXXX-US-XXXX</a:t>
            </a:r>
          </a:p>
        </p:txBody>
      </p:sp>
    </p:spTree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bal Cover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Box 78"/>
          <p:cNvSpPr txBox="1"/>
          <p:nvPr userDrawn="1"/>
        </p:nvSpPr>
        <p:spPr>
          <a:xfrm>
            <a:off x="394855" y="6219334"/>
            <a:ext cx="840624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050" b="1" dirty="0">
                <a:solidFill>
                  <a:schemeClr val="tx1"/>
                </a:solidFill>
              </a:rPr>
              <a:t>External use of any of the content must be approved for release 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by your local nominated signatory/local medical process - ensure compliance with local regulations. </a:t>
            </a:r>
          </a:p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750" b="0" dirty="0">
                <a:solidFill>
                  <a:schemeClr val="tx1"/>
                </a:solidFill>
              </a:rPr>
              <a:t>Refer - the General Properties for this asset in GMIP Content (Veeva Vault MedComms) for additional details. </a:t>
            </a:r>
          </a:p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750" b="0" dirty="0">
                <a:solidFill>
                  <a:schemeClr val="tx1"/>
                </a:solidFill>
              </a:rPr>
              <a:t>Questions on this asset should be directed - asset owners.</a:t>
            </a:r>
          </a:p>
        </p:txBody>
      </p:sp>
      <p:graphicFrame>
        <p:nvGraphicFramePr>
          <p:cNvPr id="50" name="Table 49"/>
          <p:cNvGraphicFramePr>
            <a:graphicFrameLocks noGrp="1"/>
          </p:cNvGraphicFramePr>
          <p:nvPr userDrawn="1"/>
        </p:nvGraphicFramePr>
        <p:xfrm>
          <a:off x="846600" y="2533405"/>
          <a:ext cx="7462340" cy="1529404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198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 userDrawn="1"/>
        </p:nvGraphicFramePr>
        <p:xfrm>
          <a:off x="846600" y="1039471"/>
          <a:ext cx="7462340" cy="1147053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198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2FD78-5FB9-482B-954B-F37CC60FBF59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429218"/>
            <a:ext cx="342900" cy="365125"/>
          </a:xfrm>
          <a:prstGeom prst="rect">
            <a:avLst/>
          </a:prstGeom>
        </p:spPr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620000" y="6650253"/>
            <a:ext cx="1524000" cy="207749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r"/>
            <a:r>
              <a:rPr lang="en-US" sz="750" b="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AstraZeneca 2021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445327" y="1102835"/>
            <a:ext cx="5849240" cy="228600"/>
          </a:xfrm>
        </p:spPr>
        <p:txBody>
          <a:bodyPr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&lt;Generic Name&gt; - &lt;Title from Veeva Vault&gt;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2445327" y="3386320"/>
            <a:ext cx="685800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445327" y="1491653"/>
            <a:ext cx="1400078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Reactive or Internal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2444930" y="3766558"/>
            <a:ext cx="685800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373197" y="3775442"/>
            <a:ext cx="1921371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 or No/List Third Party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23" hasCustomPrompt="1"/>
          </p:nvPr>
        </p:nvSpPr>
        <p:spPr>
          <a:xfrm>
            <a:off x="6373091" y="3387905"/>
            <a:ext cx="1921371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Yes, No, or N/A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26" hasCustomPrompt="1"/>
          </p:nvPr>
        </p:nvSpPr>
        <p:spPr>
          <a:xfrm>
            <a:off x="2438400" y="4790647"/>
            <a:ext cx="5856062" cy="216982"/>
          </a:xfrm>
        </p:spPr>
        <p:txBody>
          <a:bodyPr wrap="square" anchor="ctr">
            <a:sp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N/A or Enter Instructions</a:t>
            </a:r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27" hasCustomPrompt="1"/>
          </p:nvPr>
        </p:nvSpPr>
        <p:spPr>
          <a:xfrm>
            <a:off x="2445327" y="3000178"/>
            <a:ext cx="3186029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New, Renewal, or Renewal with Changes</a:t>
            </a:r>
          </a:p>
        </p:txBody>
      </p:sp>
      <p:sp>
        <p:nvSpPr>
          <p:cNvPr id="39" name="Text Placeholder 38"/>
          <p:cNvSpPr>
            <a:spLocks noGrp="1"/>
          </p:cNvSpPr>
          <p:nvPr>
            <p:ph type="body" sz="quarter" idx="28" hasCustomPrompt="1"/>
          </p:nvPr>
        </p:nvSpPr>
        <p:spPr>
          <a:xfrm>
            <a:off x="6780168" y="3007131"/>
            <a:ext cx="1514400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PromoMats/</a:t>
            </a:r>
            <a:r>
              <a:rPr lang="en-US" dirty="0" err="1"/>
              <a:t>MedComms</a:t>
            </a:r>
            <a:r>
              <a:rPr lang="en-US" dirty="0"/>
              <a:t> #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29" hasCustomPrompt="1"/>
          </p:nvPr>
        </p:nvSpPr>
        <p:spPr>
          <a:xfrm>
            <a:off x="2445327" y="2613599"/>
            <a:ext cx="3186029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AZ MI Lead/Global Medical Affairs Lead</a:t>
            </a:r>
          </a:p>
        </p:txBody>
      </p:sp>
      <p:sp>
        <p:nvSpPr>
          <p:cNvPr id="49" name="Text Placeholder 48"/>
          <p:cNvSpPr>
            <a:spLocks noGrp="1"/>
          </p:cNvSpPr>
          <p:nvPr>
            <p:ph type="body" sz="quarter" idx="33" hasCustomPrompt="1"/>
          </p:nvPr>
        </p:nvSpPr>
        <p:spPr>
          <a:xfrm>
            <a:off x="2445327" y="1880471"/>
            <a:ext cx="2433151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No or Yes, Pending Local Market Approval</a:t>
            </a:r>
          </a:p>
        </p:txBody>
      </p:sp>
      <p:sp>
        <p:nvSpPr>
          <p:cNvPr id="51" name="Text Placeholder 50"/>
          <p:cNvSpPr>
            <a:spLocks noGrp="1"/>
          </p:cNvSpPr>
          <p:nvPr>
            <p:ph type="body" sz="quarter" idx="34" hasCustomPrompt="1"/>
          </p:nvPr>
        </p:nvSpPr>
        <p:spPr>
          <a:xfrm>
            <a:off x="6262180" y="1881207"/>
            <a:ext cx="2032388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Therapy Area</a:t>
            </a:r>
          </a:p>
        </p:txBody>
      </p:sp>
      <p:sp>
        <p:nvSpPr>
          <p:cNvPr id="52" name="TextBox 51"/>
          <p:cNvSpPr txBox="1"/>
          <p:nvPr userDrawn="1"/>
        </p:nvSpPr>
        <p:spPr>
          <a:xfrm>
            <a:off x="845675" y="1036716"/>
            <a:ext cx="1533549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Asset Title</a:t>
            </a:r>
          </a:p>
        </p:txBody>
      </p:sp>
      <p:sp>
        <p:nvSpPr>
          <p:cNvPr id="53" name="TextBox 52"/>
          <p:cNvSpPr txBox="1"/>
          <p:nvPr userDrawn="1"/>
        </p:nvSpPr>
        <p:spPr>
          <a:xfrm>
            <a:off x="845675" y="3318506"/>
            <a:ext cx="1537307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Approval Date</a:t>
            </a:r>
          </a:p>
        </p:txBody>
      </p:sp>
      <p:sp>
        <p:nvSpPr>
          <p:cNvPr id="54" name="TextBox 53"/>
          <p:cNvSpPr txBox="1"/>
          <p:nvPr userDrawn="1"/>
        </p:nvSpPr>
        <p:spPr>
          <a:xfrm>
            <a:off x="845675" y="1423839"/>
            <a:ext cx="1533549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Intended Use</a:t>
            </a:r>
          </a:p>
        </p:txBody>
      </p:sp>
      <p:sp>
        <p:nvSpPr>
          <p:cNvPr id="55" name="TextBox 54"/>
          <p:cNvSpPr txBox="1"/>
          <p:nvPr userDrawn="1"/>
        </p:nvSpPr>
        <p:spPr>
          <a:xfrm>
            <a:off x="845675" y="3697049"/>
            <a:ext cx="1537307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Expiration Date</a:t>
            </a:r>
          </a:p>
        </p:txBody>
      </p:sp>
      <p:sp>
        <p:nvSpPr>
          <p:cNvPr id="66" name="TextBox 65"/>
          <p:cNvSpPr txBox="1"/>
          <p:nvPr userDrawn="1"/>
        </p:nvSpPr>
        <p:spPr>
          <a:xfrm>
            <a:off x="3299056" y="3316701"/>
            <a:ext cx="3025544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Copyright Permissions Obtained for Graphics</a:t>
            </a:r>
          </a:p>
        </p:txBody>
      </p:sp>
      <p:sp>
        <p:nvSpPr>
          <p:cNvPr id="69" name="TextBox 68"/>
          <p:cNvSpPr txBox="1"/>
          <p:nvPr userDrawn="1"/>
        </p:nvSpPr>
        <p:spPr>
          <a:xfrm>
            <a:off x="1" y="169311"/>
            <a:ext cx="9143999" cy="369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800" b="1" dirty="0">
                <a:solidFill>
                  <a:schemeClr val="bg1"/>
                </a:solidFill>
              </a:rPr>
              <a:t>Global Medical Asset Cover Sheet</a:t>
            </a:r>
          </a:p>
        </p:txBody>
      </p:sp>
      <p:sp>
        <p:nvSpPr>
          <p:cNvPr id="70" name="TextBox 69"/>
          <p:cNvSpPr txBox="1"/>
          <p:nvPr userDrawn="1"/>
        </p:nvSpPr>
        <p:spPr>
          <a:xfrm>
            <a:off x="845675" y="4734833"/>
            <a:ext cx="1533548" cy="4616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Special Instructions</a:t>
            </a:r>
            <a:br>
              <a:rPr lang="en-US" sz="900" b="1" dirty="0">
                <a:solidFill>
                  <a:schemeClr val="bg1"/>
                </a:solidFill>
              </a:rPr>
            </a:br>
            <a:r>
              <a:rPr lang="en-US" sz="900" b="1" dirty="0">
                <a:solidFill>
                  <a:schemeClr val="bg1"/>
                </a:solidFill>
              </a:rPr>
              <a:t>and/or Disclaimers</a:t>
            </a:r>
          </a:p>
        </p:txBody>
      </p:sp>
      <p:sp>
        <p:nvSpPr>
          <p:cNvPr id="71" name="TextBox 70"/>
          <p:cNvSpPr txBox="1"/>
          <p:nvPr userDrawn="1"/>
        </p:nvSpPr>
        <p:spPr>
          <a:xfrm>
            <a:off x="5106939" y="1810962"/>
            <a:ext cx="10287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Therapy Area</a:t>
            </a:r>
          </a:p>
        </p:txBody>
      </p:sp>
      <p:sp>
        <p:nvSpPr>
          <p:cNvPr id="72" name="TextBox 71"/>
          <p:cNvSpPr txBox="1"/>
          <p:nvPr userDrawn="1"/>
        </p:nvSpPr>
        <p:spPr>
          <a:xfrm>
            <a:off x="845675" y="2935707"/>
            <a:ext cx="1533549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New Asset/Renewal</a:t>
            </a:r>
          </a:p>
        </p:txBody>
      </p:sp>
      <p:sp>
        <p:nvSpPr>
          <p:cNvPr id="73" name="TextBox 72"/>
          <p:cNvSpPr txBox="1"/>
          <p:nvPr userDrawn="1"/>
        </p:nvSpPr>
        <p:spPr>
          <a:xfrm>
            <a:off x="5645728" y="2935707"/>
            <a:ext cx="113444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Based On Asset</a:t>
            </a:r>
          </a:p>
        </p:txBody>
      </p:sp>
      <p:sp>
        <p:nvSpPr>
          <p:cNvPr id="74" name="TextBox 73"/>
          <p:cNvSpPr txBox="1"/>
          <p:nvPr userDrawn="1"/>
        </p:nvSpPr>
        <p:spPr>
          <a:xfrm>
            <a:off x="845675" y="2541591"/>
            <a:ext cx="1533549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Asset Owner(s)</a:t>
            </a:r>
          </a:p>
        </p:txBody>
      </p:sp>
      <p:sp>
        <p:nvSpPr>
          <p:cNvPr id="78" name="TextBox 77"/>
          <p:cNvSpPr txBox="1"/>
          <p:nvPr userDrawn="1"/>
        </p:nvSpPr>
        <p:spPr>
          <a:xfrm>
            <a:off x="845675" y="1810962"/>
            <a:ext cx="1533549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Approved for Distribution</a:t>
            </a:r>
          </a:p>
        </p:txBody>
      </p:sp>
      <p:sp>
        <p:nvSpPr>
          <p:cNvPr id="48" name="TextBox 47"/>
          <p:cNvSpPr txBox="1"/>
          <p:nvPr userDrawn="1"/>
        </p:nvSpPr>
        <p:spPr>
          <a:xfrm>
            <a:off x="5645728" y="2541591"/>
            <a:ext cx="113444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Document #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5" hasCustomPrompt="1"/>
          </p:nvPr>
        </p:nvSpPr>
        <p:spPr>
          <a:xfrm>
            <a:off x="6779398" y="2613199"/>
            <a:ext cx="1515170" cy="238125"/>
          </a:xfrm>
        </p:spPr>
        <p:txBody>
          <a:bodyPr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ML-XXXX-ALL-XXXX</a:t>
            </a:r>
          </a:p>
        </p:txBody>
      </p:sp>
      <p:sp>
        <p:nvSpPr>
          <p:cNvPr id="57" name="TextBox 56"/>
          <p:cNvSpPr txBox="1"/>
          <p:nvPr userDrawn="1"/>
        </p:nvSpPr>
        <p:spPr>
          <a:xfrm>
            <a:off x="3299056" y="3697049"/>
            <a:ext cx="3025544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Technical Review/Fact Check by Medical Information</a:t>
            </a:r>
          </a:p>
        </p:txBody>
      </p:sp>
      <p:sp>
        <p:nvSpPr>
          <p:cNvPr id="62" name="TextBox 61"/>
          <p:cNvSpPr txBox="1"/>
          <p:nvPr userDrawn="1"/>
        </p:nvSpPr>
        <p:spPr>
          <a:xfrm>
            <a:off x="845676" y="4294037"/>
            <a:ext cx="7459507" cy="4616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This material is globally approved for use by AstraZeneca Medical Personnel only. The local market is responsible for interpreting, </a:t>
            </a:r>
            <a:br>
              <a:rPr lang="en-US" sz="900" b="1" dirty="0">
                <a:solidFill>
                  <a:schemeClr val="bg1"/>
                </a:solidFill>
              </a:rPr>
            </a:br>
            <a:r>
              <a:rPr lang="en-US" sz="900" b="1" dirty="0">
                <a:solidFill>
                  <a:schemeClr val="bg1"/>
                </a:solidFill>
              </a:rPr>
              <a:t>reviewing, and approving the content according - their local label, rules, and regulations. </a:t>
            </a:r>
          </a:p>
        </p:txBody>
      </p:sp>
    </p:spTree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-&g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6981F-1F2E-45EC-8C44-CB3AA8E7FD2C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59172" y="1928917"/>
            <a:ext cx="22140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Use These </a:t>
            </a:r>
            <a:br>
              <a:rPr lang="en-US" sz="3000" b="1" dirty="0">
                <a:solidFill>
                  <a:schemeClr val="bg1"/>
                </a:solidFill>
              </a:rPr>
            </a:br>
            <a:r>
              <a:rPr lang="en-US" sz="3000" b="1" dirty="0">
                <a:solidFill>
                  <a:schemeClr val="bg1"/>
                </a:solidFill>
              </a:rPr>
              <a:t>Layouts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5707767" y="1313363"/>
            <a:ext cx="221406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DO NOT</a:t>
            </a:r>
          </a:p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Use These </a:t>
            </a:r>
            <a:br>
              <a:rPr lang="en-US" sz="3000" b="1" dirty="0">
                <a:solidFill>
                  <a:schemeClr val="bg1"/>
                </a:solidFill>
              </a:rPr>
            </a:br>
            <a:r>
              <a:rPr lang="en-US" sz="3000" b="1" dirty="0">
                <a:solidFill>
                  <a:schemeClr val="bg1"/>
                </a:solidFill>
              </a:rPr>
              <a:t>Layouts</a:t>
            </a:r>
          </a:p>
        </p:txBody>
      </p:sp>
      <p:sp>
        <p:nvSpPr>
          <p:cNvPr id="8" name="Arrow: Right 7"/>
          <p:cNvSpPr/>
          <p:nvPr userDrawn="1"/>
        </p:nvSpPr>
        <p:spPr>
          <a:xfrm>
            <a:off x="5221432" y="3464646"/>
            <a:ext cx="3226378" cy="2182091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" name="Arrow: Right 8"/>
          <p:cNvSpPr/>
          <p:nvPr userDrawn="1"/>
        </p:nvSpPr>
        <p:spPr>
          <a:xfrm flipH="1">
            <a:off x="740353" y="3464646"/>
            <a:ext cx="3226378" cy="2182091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Z_RGB_H_COL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760" y="142426"/>
            <a:ext cx="1998000" cy="879972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180760" y="1692147"/>
            <a:ext cx="8856000" cy="49710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bg1"/>
              </a:solidFill>
              <a:effectLst/>
            </a:endParaRPr>
          </a:p>
        </p:txBody>
      </p:sp>
      <p:sp>
        <p:nvSpPr>
          <p:cNvPr id="13" name="Title 8"/>
          <p:cNvSpPr>
            <a:spLocks noGrp="1"/>
          </p:cNvSpPr>
          <p:nvPr>
            <p:ph type="title" hasCustomPrompt="1"/>
          </p:nvPr>
        </p:nvSpPr>
        <p:spPr>
          <a:xfrm>
            <a:off x="216002" y="1848643"/>
            <a:ext cx="6822759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90000"/>
              </a:lnSpc>
              <a:defRPr sz="2800" b="1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presentation title</a:t>
            </a:r>
          </a:p>
        </p:txBody>
      </p:sp>
      <p:sp>
        <p:nvSpPr>
          <p:cNvPr id="9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216003" y="3190259"/>
            <a:ext cx="6822758" cy="1594295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>
              <a:lnSpc>
                <a:spcPts val="1100"/>
              </a:lnSpc>
              <a:spcBef>
                <a:spcPts val="0"/>
              </a:spcBef>
              <a:buNone/>
              <a:defRPr sz="225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subtitle if necessary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7620000" y="6611782"/>
            <a:ext cx="1524000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50" b="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AstraZeneca 2021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162798" y="6091798"/>
            <a:ext cx="1088363" cy="182880"/>
          </a:xfrm>
        </p:spPr>
        <p:txBody>
          <a:bodyPr anchor="t">
            <a:no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bg1"/>
                </a:solidFill>
              </a:defRPr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XX-XXXX-ALL-XXXX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216001" y="5803222"/>
            <a:ext cx="2141436" cy="590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</a:pPr>
            <a:r>
              <a:rPr lang="en-US" sz="750" dirty="0">
                <a:solidFill>
                  <a:schemeClr val="bg1"/>
                </a:solidFill>
              </a:rPr>
              <a:t> </a:t>
            </a:r>
            <a:br>
              <a:rPr lang="en-US" sz="750" dirty="0">
                <a:solidFill>
                  <a:schemeClr val="bg1"/>
                </a:solidFill>
              </a:rPr>
            </a:br>
            <a:r>
              <a:rPr lang="en-US" sz="750" dirty="0">
                <a:solidFill>
                  <a:schemeClr val="bg1"/>
                </a:solidFill>
              </a:rPr>
              <a:t>Veeva Vault MedComms Document Number:</a:t>
            </a:r>
            <a:br>
              <a:rPr lang="en-US" sz="750" dirty="0">
                <a:solidFill>
                  <a:schemeClr val="bg1"/>
                </a:solidFill>
              </a:rPr>
            </a:br>
            <a:r>
              <a:rPr lang="en-US" sz="750" dirty="0">
                <a:solidFill>
                  <a:schemeClr val="bg1"/>
                </a:solidFill>
              </a:rPr>
              <a:t>Approval Date: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981893" y="6321259"/>
            <a:ext cx="1088363" cy="182880"/>
          </a:xfrm>
        </p:spPr>
        <p:txBody>
          <a:bodyPr anchor="t">
            <a:no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bg1"/>
                </a:solidFill>
              </a:defRPr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MM/YY</a:t>
            </a:r>
          </a:p>
        </p:txBody>
      </p:sp>
    </p:spTree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Global Cover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Box 78"/>
          <p:cNvSpPr txBox="1"/>
          <p:nvPr userDrawn="1"/>
        </p:nvSpPr>
        <p:spPr>
          <a:xfrm>
            <a:off x="394855" y="6219334"/>
            <a:ext cx="840624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050" b="1" dirty="0">
                <a:solidFill>
                  <a:schemeClr val="tx1"/>
                </a:solidFill>
              </a:rPr>
              <a:t>External use of any of the content must be approved for release 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by your local nominated signatory/local medical process - ensure compliance with local regulations. </a:t>
            </a:r>
          </a:p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750" b="0" dirty="0">
                <a:solidFill>
                  <a:schemeClr val="tx1"/>
                </a:solidFill>
              </a:rPr>
              <a:t>Refer - the General Properties for this asset in GMIP Content (Veeva Vault MedComms) for additional details. </a:t>
            </a:r>
          </a:p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750" b="0" dirty="0">
                <a:solidFill>
                  <a:schemeClr val="tx1"/>
                </a:solidFill>
              </a:rPr>
              <a:t>Questions on this asset should be directed - asset owners.</a:t>
            </a:r>
          </a:p>
        </p:txBody>
      </p:sp>
      <p:graphicFrame>
        <p:nvGraphicFramePr>
          <p:cNvPr id="50" name="Table 49"/>
          <p:cNvGraphicFramePr>
            <a:graphicFrameLocks noGrp="1"/>
          </p:cNvGraphicFramePr>
          <p:nvPr userDrawn="1"/>
        </p:nvGraphicFramePr>
        <p:xfrm>
          <a:off x="846600" y="2067061"/>
          <a:ext cx="7462340" cy="1529404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198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 userDrawn="1"/>
        </p:nvGraphicFramePr>
        <p:xfrm>
          <a:off x="846600" y="810871"/>
          <a:ext cx="7462340" cy="1147053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198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1D48F-2165-4FF1-9518-C0BF662F4144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429218"/>
            <a:ext cx="342900" cy="365125"/>
          </a:xfrm>
          <a:prstGeom prst="rect">
            <a:avLst/>
          </a:prstGeom>
        </p:spPr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620000" y="6650253"/>
            <a:ext cx="1524000" cy="207749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r"/>
            <a:r>
              <a:rPr lang="en-US" sz="750" b="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AstraZeneca 2021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445327" y="874235"/>
            <a:ext cx="5849240" cy="228600"/>
          </a:xfrm>
        </p:spPr>
        <p:txBody>
          <a:bodyPr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&lt;Generic Name&gt; - &lt;Title from Veeva Vault&gt;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2445327" y="2919976"/>
            <a:ext cx="685800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445327" y="1263053"/>
            <a:ext cx="1400078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Reactive or Internal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2444930" y="3300214"/>
            <a:ext cx="685800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373197" y="3309098"/>
            <a:ext cx="1921371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 or No/List Third Party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23" hasCustomPrompt="1"/>
          </p:nvPr>
        </p:nvSpPr>
        <p:spPr>
          <a:xfrm>
            <a:off x="6373091" y="2921561"/>
            <a:ext cx="1921371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Yes, No, or N/A</a:t>
            </a:r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27" hasCustomPrompt="1"/>
          </p:nvPr>
        </p:nvSpPr>
        <p:spPr>
          <a:xfrm>
            <a:off x="2445327" y="2533834"/>
            <a:ext cx="3186029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New, Renewal, or Renewal with Changes</a:t>
            </a:r>
          </a:p>
        </p:txBody>
      </p:sp>
      <p:sp>
        <p:nvSpPr>
          <p:cNvPr id="39" name="Text Placeholder 38"/>
          <p:cNvSpPr>
            <a:spLocks noGrp="1"/>
          </p:cNvSpPr>
          <p:nvPr>
            <p:ph type="body" sz="quarter" idx="28" hasCustomPrompt="1"/>
          </p:nvPr>
        </p:nvSpPr>
        <p:spPr>
          <a:xfrm>
            <a:off x="6780168" y="2540787"/>
            <a:ext cx="1514400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PromoMats/</a:t>
            </a:r>
            <a:r>
              <a:rPr lang="en-US" dirty="0" err="1"/>
              <a:t>MedComms</a:t>
            </a:r>
            <a:r>
              <a:rPr lang="en-US" dirty="0"/>
              <a:t> #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29" hasCustomPrompt="1"/>
          </p:nvPr>
        </p:nvSpPr>
        <p:spPr>
          <a:xfrm>
            <a:off x="2445327" y="2147255"/>
            <a:ext cx="3186029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AZ MI Lead/Global Medical Affairs Lead</a:t>
            </a:r>
          </a:p>
        </p:txBody>
      </p:sp>
      <p:sp>
        <p:nvSpPr>
          <p:cNvPr id="49" name="Text Placeholder 48"/>
          <p:cNvSpPr>
            <a:spLocks noGrp="1"/>
          </p:cNvSpPr>
          <p:nvPr>
            <p:ph type="body" sz="quarter" idx="33" hasCustomPrompt="1"/>
          </p:nvPr>
        </p:nvSpPr>
        <p:spPr>
          <a:xfrm>
            <a:off x="2445327" y="1651871"/>
            <a:ext cx="2433151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No or Yes, Pending Local Market Approval</a:t>
            </a:r>
          </a:p>
        </p:txBody>
      </p:sp>
      <p:sp>
        <p:nvSpPr>
          <p:cNvPr id="51" name="Text Placeholder 50"/>
          <p:cNvSpPr>
            <a:spLocks noGrp="1"/>
          </p:cNvSpPr>
          <p:nvPr>
            <p:ph type="body" sz="quarter" idx="34" hasCustomPrompt="1"/>
          </p:nvPr>
        </p:nvSpPr>
        <p:spPr>
          <a:xfrm>
            <a:off x="6262180" y="1652607"/>
            <a:ext cx="2032388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Therapy Area</a:t>
            </a:r>
          </a:p>
        </p:txBody>
      </p:sp>
      <p:sp>
        <p:nvSpPr>
          <p:cNvPr id="52" name="TextBox 51"/>
          <p:cNvSpPr txBox="1"/>
          <p:nvPr userDrawn="1"/>
        </p:nvSpPr>
        <p:spPr>
          <a:xfrm>
            <a:off x="845675" y="808116"/>
            <a:ext cx="1533549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Asset Title</a:t>
            </a:r>
          </a:p>
        </p:txBody>
      </p:sp>
      <p:sp>
        <p:nvSpPr>
          <p:cNvPr id="53" name="TextBox 52"/>
          <p:cNvSpPr txBox="1"/>
          <p:nvPr userDrawn="1"/>
        </p:nvSpPr>
        <p:spPr>
          <a:xfrm>
            <a:off x="845675" y="2852162"/>
            <a:ext cx="1537307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Approval Date</a:t>
            </a:r>
          </a:p>
        </p:txBody>
      </p:sp>
      <p:sp>
        <p:nvSpPr>
          <p:cNvPr id="54" name="TextBox 53"/>
          <p:cNvSpPr txBox="1"/>
          <p:nvPr userDrawn="1"/>
        </p:nvSpPr>
        <p:spPr>
          <a:xfrm>
            <a:off x="845675" y="1195239"/>
            <a:ext cx="1533549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Intended Use</a:t>
            </a:r>
          </a:p>
        </p:txBody>
      </p:sp>
      <p:sp>
        <p:nvSpPr>
          <p:cNvPr id="55" name="TextBox 54"/>
          <p:cNvSpPr txBox="1"/>
          <p:nvPr userDrawn="1"/>
        </p:nvSpPr>
        <p:spPr>
          <a:xfrm>
            <a:off x="845675" y="3230705"/>
            <a:ext cx="1537307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Expiration Date</a:t>
            </a:r>
          </a:p>
        </p:txBody>
      </p:sp>
      <p:sp>
        <p:nvSpPr>
          <p:cNvPr id="66" name="TextBox 65"/>
          <p:cNvSpPr txBox="1"/>
          <p:nvPr userDrawn="1"/>
        </p:nvSpPr>
        <p:spPr>
          <a:xfrm>
            <a:off x="3299056" y="2850357"/>
            <a:ext cx="3025544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Copyright Permissions Obtained for Graphics</a:t>
            </a:r>
          </a:p>
        </p:txBody>
      </p:sp>
      <p:sp>
        <p:nvSpPr>
          <p:cNvPr id="69" name="TextBox 68"/>
          <p:cNvSpPr txBox="1"/>
          <p:nvPr userDrawn="1"/>
        </p:nvSpPr>
        <p:spPr>
          <a:xfrm>
            <a:off x="1" y="169311"/>
            <a:ext cx="9143999" cy="369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800" b="1" dirty="0">
                <a:solidFill>
                  <a:schemeClr val="bg1"/>
                </a:solidFill>
              </a:rPr>
              <a:t>Global Medical Asset Cover Sheet</a:t>
            </a:r>
          </a:p>
        </p:txBody>
      </p:sp>
      <p:sp>
        <p:nvSpPr>
          <p:cNvPr id="71" name="TextBox 70"/>
          <p:cNvSpPr txBox="1"/>
          <p:nvPr userDrawn="1"/>
        </p:nvSpPr>
        <p:spPr>
          <a:xfrm>
            <a:off x="5106939" y="1582362"/>
            <a:ext cx="10287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Therapy Area</a:t>
            </a:r>
          </a:p>
        </p:txBody>
      </p:sp>
      <p:sp>
        <p:nvSpPr>
          <p:cNvPr id="72" name="TextBox 71"/>
          <p:cNvSpPr txBox="1"/>
          <p:nvPr userDrawn="1"/>
        </p:nvSpPr>
        <p:spPr>
          <a:xfrm>
            <a:off x="845675" y="2469363"/>
            <a:ext cx="1533549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New Asset/Renewal</a:t>
            </a:r>
          </a:p>
        </p:txBody>
      </p:sp>
      <p:sp>
        <p:nvSpPr>
          <p:cNvPr id="73" name="TextBox 72"/>
          <p:cNvSpPr txBox="1"/>
          <p:nvPr userDrawn="1"/>
        </p:nvSpPr>
        <p:spPr>
          <a:xfrm>
            <a:off x="5645728" y="2469363"/>
            <a:ext cx="113444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Based On Asset</a:t>
            </a:r>
          </a:p>
        </p:txBody>
      </p:sp>
      <p:sp>
        <p:nvSpPr>
          <p:cNvPr id="74" name="TextBox 73"/>
          <p:cNvSpPr txBox="1"/>
          <p:nvPr userDrawn="1"/>
        </p:nvSpPr>
        <p:spPr>
          <a:xfrm>
            <a:off x="845675" y="2075247"/>
            <a:ext cx="1533549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Asset Owner(s)</a:t>
            </a:r>
          </a:p>
        </p:txBody>
      </p:sp>
      <p:sp>
        <p:nvSpPr>
          <p:cNvPr id="78" name="TextBox 77"/>
          <p:cNvSpPr txBox="1"/>
          <p:nvPr userDrawn="1"/>
        </p:nvSpPr>
        <p:spPr>
          <a:xfrm>
            <a:off x="845675" y="1582362"/>
            <a:ext cx="1533549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Approved for Distribution</a:t>
            </a:r>
          </a:p>
        </p:txBody>
      </p:sp>
      <p:sp>
        <p:nvSpPr>
          <p:cNvPr id="48" name="TextBox 47"/>
          <p:cNvSpPr txBox="1"/>
          <p:nvPr userDrawn="1"/>
        </p:nvSpPr>
        <p:spPr>
          <a:xfrm>
            <a:off x="5645728" y="2075247"/>
            <a:ext cx="113444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Document #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5" hasCustomPrompt="1"/>
          </p:nvPr>
        </p:nvSpPr>
        <p:spPr>
          <a:xfrm>
            <a:off x="6779398" y="2146855"/>
            <a:ext cx="1515170" cy="238125"/>
          </a:xfrm>
        </p:spPr>
        <p:txBody>
          <a:bodyPr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ML-XXXX-ALL-XXXX</a:t>
            </a:r>
          </a:p>
        </p:txBody>
      </p:sp>
      <p:sp>
        <p:nvSpPr>
          <p:cNvPr id="57" name="TextBox 56"/>
          <p:cNvSpPr txBox="1"/>
          <p:nvPr userDrawn="1"/>
        </p:nvSpPr>
        <p:spPr>
          <a:xfrm>
            <a:off x="3299056" y="3230705"/>
            <a:ext cx="3025544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Technical Review/Fact Check by Medical Information</a:t>
            </a:r>
          </a:p>
        </p:txBody>
      </p:sp>
      <p:sp>
        <p:nvSpPr>
          <p:cNvPr id="62" name="TextBox 61"/>
          <p:cNvSpPr txBox="1"/>
          <p:nvPr userDrawn="1"/>
        </p:nvSpPr>
        <p:spPr>
          <a:xfrm>
            <a:off x="845676" y="3699676"/>
            <a:ext cx="7459507" cy="4616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This material is globally approved for use by AstraZeneca Medical Personnel only. The local market is responsible for interpreting, </a:t>
            </a:r>
            <a:br>
              <a:rPr lang="en-US" sz="900" b="1" dirty="0">
                <a:solidFill>
                  <a:schemeClr val="bg1"/>
                </a:solidFill>
              </a:rPr>
            </a:br>
            <a:r>
              <a:rPr lang="en-US" sz="900" b="1" dirty="0">
                <a:solidFill>
                  <a:schemeClr val="bg1"/>
                </a:solidFill>
              </a:rPr>
              <a:t>reviewing, and approving the content according - their local label, rules, and regulations. </a:t>
            </a:r>
          </a:p>
        </p:txBody>
      </p:sp>
    </p:spTree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 1 of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983D2-59C1-429C-8A60-214CB1F49677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1602"/>
            <a:ext cx="73914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261872"/>
            <a:ext cx="84582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335973" y="-4568"/>
            <a:ext cx="2460983" cy="2280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7500" bIns="67500" rtlCol="0" anchor="ctr"/>
          <a:lstStyle/>
          <a:p>
            <a:pPr algn="ctr"/>
            <a:r>
              <a:rPr lang="en-US" sz="900" b="1" spc="0" baseline="0" dirty="0"/>
              <a:t>METHODOLOGY</a:t>
            </a:r>
            <a:endParaRPr lang="en-GB" sz="900" b="1" spc="0" baseline="0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2860411" y="-4022"/>
            <a:ext cx="1915837" cy="17526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4872758" y="-12700"/>
            <a:ext cx="1915837" cy="17526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885105" y="-12700"/>
            <a:ext cx="1915837" cy="17526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0" y="6429218"/>
            <a:ext cx="342900" cy="365125"/>
          </a:xfrm>
        </p:spPr>
        <p:txBody>
          <a:bodyPr/>
          <a:lstStyle/>
          <a:p>
            <a:pPr defTabSz="685800">
              <a:defRPr/>
            </a:pPr>
            <a:fld id="{CC7432E5-F8E0-41AE-9A6B-AD730338B005}" type="slidenum">
              <a:rPr lang="en-US" smtClean="0">
                <a:solidFill>
                  <a:srgbClr val="000000"/>
                </a:solidFill>
              </a:r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 2 of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B60CD-61E6-4A87-917B-D93A8E04F1CE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1602"/>
            <a:ext cx="73914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261872"/>
            <a:ext cx="84582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2441980" y="3336"/>
            <a:ext cx="2164557" cy="2353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7500" bIns="67500" rtlCol="0" anchor="ctr"/>
          <a:lstStyle/>
          <a:p>
            <a:pPr algn="ctr"/>
            <a:r>
              <a:rPr lang="en-US" sz="900" b="1" spc="0" baseline="0" dirty="0"/>
              <a:t>DEMOGRAPHICS</a:t>
            </a:r>
            <a:endParaRPr lang="en-GB" sz="900" b="1" spc="0" baseline="0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42900" y="-12700"/>
            <a:ext cx="2010835" cy="17489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4697720" y="2749"/>
            <a:ext cx="2010835" cy="17489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6790266" y="2749"/>
            <a:ext cx="2010835" cy="17489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0" y="6429218"/>
            <a:ext cx="342900" cy="365125"/>
          </a:xfrm>
        </p:spPr>
        <p:txBody>
          <a:bodyPr/>
          <a:lstStyle/>
          <a:p>
            <a:pPr defTabSz="685800">
              <a:defRPr/>
            </a:pPr>
            <a:fld id="{CC7432E5-F8E0-41AE-9A6B-AD730338B005}" type="slidenum">
              <a:rPr lang="en-US" smtClean="0">
                <a:solidFill>
                  <a:srgbClr val="000000"/>
                </a:solidFill>
              </a:r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 4 of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905D8-F895-41AE-9A98-FFDA4B36E3D0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1602"/>
            <a:ext cx="73914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261872"/>
            <a:ext cx="84582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6343650" y="2"/>
            <a:ext cx="2460983" cy="2280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7500" bIns="67500" rtlCol="0" anchor="ctr"/>
          <a:lstStyle/>
          <a:p>
            <a:pPr algn="ctr"/>
            <a:r>
              <a:rPr lang="en-US" sz="900" b="1" spc="0" baseline="0" dirty="0"/>
              <a:t>SAFETY</a:t>
            </a:r>
            <a:endParaRPr lang="en-GB" sz="900" b="1" spc="0" baseline="0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346591" y="-12700"/>
            <a:ext cx="1915837" cy="17526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4358408" y="-12700"/>
            <a:ext cx="1915837" cy="17526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342900" y="-12700"/>
            <a:ext cx="1915837" cy="17526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0" y="6429218"/>
            <a:ext cx="342900" cy="365125"/>
          </a:xfrm>
        </p:spPr>
        <p:txBody>
          <a:bodyPr/>
          <a:lstStyle/>
          <a:p>
            <a:pPr defTabSz="685800">
              <a:defRPr/>
            </a:pPr>
            <a:fld id="{CC7432E5-F8E0-41AE-9A6B-AD730338B005}" type="slidenum">
              <a:rPr lang="en-US" smtClean="0">
                <a:solidFill>
                  <a:srgbClr val="000000"/>
                </a:solidFill>
              </a:r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45125" y="156118"/>
            <a:ext cx="8856000" cy="6455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2900" y="1270366"/>
            <a:ext cx="8458200" cy="424732"/>
          </a:xfrm>
        </p:spPr>
        <p:txBody>
          <a:bodyPr anchor="t">
            <a:sp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divider 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75E5-10E5-4559-988E-A19CB0298660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590502"/>
            <a:ext cx="73914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bg1"/>
                </a:solidFill>
              </a:defRPr>
            </a:lvl1pPr>
            <a:lvl2pPr marL="171450" indent="0">
              <a:buNone/>
              <a:defRPr sz="750"/>
            </a:lvl2pPr>
            <a:lvl3pPr marL="342900" indent="0">
              <a:buNone/>
              <a:defRPr sz="750"/>
            </a:lvl3pPr>
            <a:lvl4pPr marL="514350" indent="0">
              <a:buNone/>
              <a:defRPr sz="750"/>
            </a:lvl4pPr>
            <a:lvl5pPr marL="685800" indent="0">
              <a:buNone/>
              <a:defRPr sz="750"/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620000" y="6611781"/>
            <a:ext cx="1524000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50" b="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AstraZeneca 2021</a:t>
            </a:r>
          </a:p>
        </p:txBody>
      </p:sp>
    </p:spTree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2160"/>
            <a:ext cx="75438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tx1"/>
                </a:solidFill>
              </a:defRPr>
            </a:lvl1pPr>
            <a:lvl2pPr marL="171450" indent="0">
              <a:buNone/>
              <a:defRPr>
                <a:solidFill>
                  <a:schemeClr val="tx1"/>
                </a:solidFill>
              </a:defRPr>
            </a:lvl2pPr>
            <a:lvl3pPr marL="342900" indent="0">
              <a:buNone/>
              <a:defRPr>
                <a:solidFill>
                  <a:schemeClr val="tx1"/>
                </a:solidFill>
              </a:defRPr>
            </a:lvl3pPr>
            <a:lvl4pPr marL="514350" indent="0">
              <a:buNone/>
              <a:defRPr>
                <a:solidFill>
                  <a:schemeClr val="tx1"/>
                </a:solidFill>
              </a:defRPr>
            </a:lvl4pPr>
            <a:lvl5pPr marL="685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2160"/>
            <a:ext cx="75438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50" indent="0">
              <a:spcBef>
                <a:spcPts val="225"/>
              </a:spcBef>
              <a:buNone/>
              <a:defRPr sz="750"/>
            </a:lvl2pPr>
            <a:lvl3pPr marL="342900" indent="0">
              <a:spcBef>
                <a:spcPts val="225"/>
              </a:spcBef>
              <a:buNone/>
              <a:defRPr sz="750"/>
            </a:lvl3pPr>
            <a:lvl4pPr marL="514350" indent="0">
              <a:spcBef>
                <a:spcPts val="225"/>
              </a:spcBef>
              <a:buNone/>
              <a:defRPr sz="750"/>
            </a:lvl4pPr>
            <a:lvl5pPr marL="685800" indent="0">
              <a:spcBef>
                <a:spcPts val="225"/>
              </a:spcBef>
              <a:buNone/>
              <a:defRPr sz="75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7520600" y="6531200"/>
            <a:ext cx="1551963" cy="257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Rectangle 6"/>
          <p:cNvSpPr/>
          <p:nvPr userDrawn="1"/>
        </p:nvSpPr>
        <p:spPr>
          <a:xfrm>
            <a:off x="144001" y="3566964"/>
            <a:ext cx="8846820" cy="31481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-2688908" y="5646738"/>
            <a:ext cx="2057400" cy="365125"/>
          </a:xfrm>
          <a:prstGeom prst="rect">
            <a:avLst/>
          </a:prstGeom>
        </p:spPr>
        <p:txBody>
          <a:bodyPr/>
          <a:lstStyle/>
          <a:p>
            <a:fld id="{8957EF32-5D40-4499-8115-A37E8E0D625B}" type="datetime1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7592037" y="6458244"/>
            <a:ext cx="1409088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50" dirty="0">
                <a:solidFill>
                  <a:srgbClr val="FFFFFF"/>
                </a:solidFill>
                <a:cs typeface="Arial" panose="020B0604020202020204" pitchFamily="34" charset="0"/>
              </a:rPr>
              <a:t>© AstraZeneca </a:t>
            </a:r>
            <a:fld id="{14C37AE1-B0D7-4988-87D2-C1230745B1AF}" type="datetimeyyyy">
              <a:rPr lang="en-US" sz="750" smtClean="0">
                <a:solidFill>
                  <a:srgbClr val="FFFFFF"/>
                </a:solidFill>
                <a:cs typeface="Arial" panose="020B0604020202020204" pitchFamily="34" charset="0"/>
              </a:rPr>
              <a:t>2024</a:t>
            </a:fld>
            <a:endParaRPr lang="en-US" sz="75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1" y="3902256"/>
            <a:ext cx="8458202" cy="1655762"/>
          </a:xfrm>
        </p:spPr>
        <p:txBody>
          <a:bodyPr>
            <a:norm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342900" y="5836502"/>
            <a:ext cx="7516416" cy="885825"/>
          </a:xfrm>
        </p:spPr>
        <p:txBody>
          <a:bodyPr anchor="b">
            <a:norm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bg1"/>
                </a:solidFill>
              </a:defRPr>
            </a:lvl1pPr>
            <a:lvl2pPr marL="171450" indent="0">
              <a:buNone/>
              <a:defRPr>
                <a:solidFill>
                  <a:schemeClr val="bg1"/>
                </a:solidFill>
              </a:defRPr>
            </a:lvl2pPr>
            <a:lvl3pPr marL="342900" indent="0">
              <a:buNone/>
              <a:defRPr>
                <a:solidFill>
                  <a:schemeClr val="bg1"/>
                </a:solidFill>
              </a:defRPr>
            </a:lvl3pPr>
            <a:lvl4pPr marL="514350" indent="0">
              <a:buNone/>
              <a:defRPr>
                <a:solidFill>
                  <a:schemeClr val="bg1"/>
                </a:solidFill>
              </a:defRPr>
            </a:lvl4pPr>
            <a:lvl5pPr marL="685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299370"/>
            <a:ext cx="8458200" cy="2129630"/>
          </a:xfrm>
        </p:spPr>
        <p:txBody>
          <a:bodyPr anchor="t" anchorCtr="0">
            <a:normAutofit/>
          </a:bodyPr>
          <a:lstStyle>
            <a:lvl1pPr algn="l"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6" name="Picture 1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966" y="5729425"/>
            <a:ext cx="425967" cy="653802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44001" y="3566965"/>
            <a:ext cx="8846820" cy="10636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lob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Z_RGB_H_COL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760" y="142425"/>
            <a:ext cx="1998000" cy="879972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180760" y="1692146"/>
            <a:ext cx="8856000" cy="49710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bg1"/>
              </a:solidFill>
              <a:effectLst/>
            </a:endParaRPr>
          </a:p>
        </p:txBody>
      </p:sp>
      <p:sp>
        <p:nvSpPr>
          <p:cNvPr id="13" name="Title 8"/>
          <p:cNvSpPr>
            <a:spLocks noGrp="1"/>
          </p:cNvSpPr>
          <p:nvPr>
            <p:ph type="title" hasCustomPrompt="1"/>
          </p:nvPr>
        </p:nvSpPr>
        <p:spPr>
          <a:xfrm>
            <a:off x="216002" y="1848643"/>
            <a:ext cx="6822759" cy="672000"/>
          </a:xfrm>
          <a:prstGeom prst="rect">
            <a:avLst/>
          </a:prstGeom>
        </p:spPr>
        <p:txBody>
          <a:bodyPr vert="horz" anchor="t"/>
          <a:lstStyle>
            <a:lvl1pPr algn="l">
              <a:lnSpc>
                <a:spcPct val="90000"/>
              </a:lnSpc>
              <a:defRPr sz="2800" b="1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presentation title</a:t>
            </a:r>
          </a:p>
        </p:txBody>
      </p:sp>
      <p:sp>
        <p:nvSpPr>
          <p:cNvPr id="9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216002" y="3190257"/>
            <a:ext cx="6822759" cy="159429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>
              <a:lnSpc>
                <a:spcPts val="1100"/>
              </a:lnSpc>
              <a:spcBef>
                <a:spcPts val="0"/>
              </a:spcBef>
              <a:buNone/>
              <a:defRPr sz="225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subtitle if necessary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7620000" y="6611781"/>
            <a:ext cx="1524000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50" b="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AstraZeneca </a:t>
            </a:r>
            <a:fld id="{E63621C8-499B-49C1-9996-8B424FAB77AA}" type="datetimeyyyy">
              <a:rPr lang="en-US" sz="750" b="0" baseline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</a:t>
            </a:fld>
            <a:endParaRPr lang="en-US" sz="750" b="0" baseline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162797" y="5865464"/>
            <a:ext cx="1088363" cy="182880"/>
          </a:xfrm>
        </p:spPr>
        <p:txBody>
          <a:bodyPr anchor="t">
            <a:no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bg1"/>
                </a:solidFill>
              </a:defRPr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ML-XXXX-ALL-XXXX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216002" y="5803221"/>
            <a:ext cx="2141436" cy="590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</a:pPr>
            <a:r>
              <a:rPr lang="en-US" sz="750" dirty="0">
                <a:solidFill>
                  <a:schemeClr val="bg1"/>
                </a:solidFill>
              </a:rPr>
              <a:t>Veeva Vault MedComms Document Number: </a:t>
            </a:r>
            <a:br>
              <a:rPr lang="en-US" sz="750" dirty="0">
                <a:solidFill>
                  <a:schemeClr val="bg1"/>
                </a:solidFill>
              </a:rPr>
            </a:br>
            <a:r>
              <a:rPr lang="en-US" sz="750" dirty="0">
                <a:solidFill>
                  <a:schemeClr val="bg1"/>
                </a:solidFill>
              </a:rPr>
              <a:t>Approval Date:</a:t>
            </a:r>
            <a:br>
              <a:rPr lang="en-US" sz="750" dirty="0">
                <a:solidFill>
                  <a:schemeClr val="bg1"/>
                </a:solidFill>
              </a:rPr>
            </a:br>
            <a:endParaRPr lang="en-US" sz="750" dirty="0">
              <a:solidFill>
                <a:schemeClr val="bg1"/>
              </a:solidFill>
            </a:endParaRP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981892" y="6321258"/>
            <a:ext cx="1088363" cy="182880"/>
          </a:xfrm>
        </p:spPr>
        <p:txBody>
          <a:bodyPr anchor="t">
            <a:no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bg1"/>
                </a:solidFill>
              </a:defRPr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978550" y="6097533"/>
            <a:ext cx="1088363" cy="183970"/>
          </a:xfrm>
        </p:spPr>
        <p:txBody>
          <a:bodyPr anchor="t">
            <a:no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bg1"/>
                </a:solidFill>
              </a:defRPr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MM/YY</a:t>
            </a:r>
          </a:p>
        </p:txBody>
      </p:sp>
    </p:spTree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7520600" y="6531200"/>
            <a:ext cx="1551963" cy="257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Rectangle 6"/>
          <p:cNvSpPr/>
          <p:nvPr userDrawn="1"/>
        </p:nvSpPr>
        <p:spPr>
          <a:xfrm>
            <a:off x="145125" y="156117"/>
            <a:ext cx="8856000" cy="6559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592037" y="6453515"/>
            <a:ext cx="1409088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50" dirty="0">
                <a:solidFill>
                  <a:srgbClr val="FFFFFF"/>
                </a:solidFill>
                <a:cs typeface="Arial" panose="020B0604020202020204" pitchFamily="34" charset="0"/>
              </a:rPr>
              <a:t>© AstraZeneca </a:t>
            </a:r>
            <a:fld id="{A4958079-C8E6-44E1-A683-939A710283EE}" type="datetimeyyyy">
              <a:rPr lang="en-US" sz="750" smtClean="0">
                <a:solidFill>
                  <a:srgbClr val="FFFFFF"/>
                </a:solidFill>
                <a:cs typeface="Arial" panose="020B0604020202020204" pitchFamily="34" charset="0"/>
              </a:rPr>
              <a:t>2024</a:t>
            </a:fld>
            <a:endParaRPr lang="en-US" sz="75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9" y="1295176"/>
            <a:ext cx="8443912" cy="914400"/>
          </a:xfrm>
        </p:spPr>
        <p:txBody>
          <a:bodyPr anchor="b">
            <a:norm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189" y="3435620"/>
            <a:ext cx="8443912" cy="155448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-2688908" y="5646738"/>
            <a:ext cx="2057400" cy="365125"/>
          </a:xfrm>
          <a:prstGeom prst="rect">
            <a:avLst/>
          </a:prstGeom>
        </p:spPr>
        <p:txBody>
          <a:bodyPr/>
          <a:lstStyle/>
          <a:p>
            <a:fld id="{21F4F435-95C2-451D-B471-60B8B865A58A}" type="datetime1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342900" y="5829302"/>
            <a:ext cx="7543800" cy="885825"/>
          </a:xfrm>
        </p:spPr>
        <p:txBody>
          <a:bodyPr anchor="b" anchorCtr="0">
            <a:norm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bg1"/>
                </a:solidFill>
              </a:defRPr>
            </a:lvl1pPr>
            <a:lvl2pPr marL="171450" indent="0">
              <a:buNone/>
              <a:defRPr>
                <a:solidFill>
                  <a:schemeClr val="bg1"/>
                </a:solidFill>
              </a:defRPr>
            </a:lvl2pPr>
            <a:lvl3pPr marL="342900" indent="0">
              <a:buNone/>
              <a:defRPr>
                <a:solidFill>
                  <a:schemeClr val="bg1"/>
                </a:solidFill>
              </a:defRPr>
            </a:lvl3pPr>
            <a:lvl4pPr marL="514350" indent="0">
              <a:buNone/>
              <a:defRPr>
                <a:solidFill>
                  <a:schemeClr val="bg1"/>
                </a:solidFill>
              </a:defRPr>
            </a:lvl4pPr>
            <a:lvl5pPr marL="685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1" y="1257301"/>
            <a:ext cx="4171951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257301"/>
            <a:ext cx="4171951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-2688908" y="5646738"/>
            <a:ext cx="2057400" cy="365125"/>
          </a:xfrm>
          <a:prstGeom prst="rect">
            <a:avLst/>
          </a:prstGeom>
        </p:spPr>
        <p:txBody>
          <a:bodyPr/>
          <a:lstStyle/>
          <a:p>
            <a:fld id="{F57F8A29-AAF5-4395-89B8-0C9FA1B9EF70}" type="datetime1">
              <a:rPr lang="en-US" smtClean="0"/>
              <a:t>9/24/2024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2160"/>
            <a:ext cx="75438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50" indent="0">
              <a:spcBef>
                <a:spcPts val="225"/>
              </a:spcBef>
              <a:buNone/>
              <a:defRPr/>
            </a:lvl2pPr>
            <a:lvl3pPr marL="342900" indent="0">
              <a:spcBef>
                <a:spcPts val="225"/>
              </a:spcBef>
              <a:buNone/>
              <a:defRPr/>
            </a:lvl3pPr>
            <a:lvl4pPr marL="514350" indent="0">
              <a:spcBef>
                <a:spcPts val="225"/>
              </a:spcBef>
              <a:buNone/>
              <a:defRPr/>
            </a:lvl4pPr>
            <a:lvl5pPr marL="685800" indent="0">
              <a:spcBef>
                <a:spcPts val="225"/>
              </a:spcBef>
              <a:buNone/>
              <a:defRPr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00" y="228601"/>
            <a:ext cx="8443400" cy="8001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698" y="1274765"/>
            <a:ext cx="4140483" cy="548640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7698" y="1823406"/>
            <a:ext cx="4140483" cy="40058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4765"/>
            <a:ext cx="4171949" cy="548640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23406"/>
            <a:ext cx="4171948" cy="40058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-2688908" y="5646738"/>
            <a:ext cx="2057400" cy="365125"/>
          </a:xfrm>
          <a:prstGeom prst="rect">
            <a:avLst/>
          </a:prstGeom>
        </p:spPr>
        <p:txBody>
          <a:bodyPr/>
          <a:lstStyle/>
          <a:p>
            <a:fld id="{1FB30433-1F92-40C1-8ABB-FBD96269434F}" type="datetime1">
              <a:rPr lang="en-US" smtClean="0"/>
              <a:t>9/24/2024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357699" y="5852160"/>
            <a:ext cx="75290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50" indent="0">
              <a:spcBef>
                <a:spcPts val="225"/>
              </a:spcBef>
              <a:buNone/>
              <a:defRPr sz="750"/>
            </a:lvl2pPr>
            <a:lvl3pPr marL="342900" indent="0">
              <a:spcBef>
                <a:spcPts val="225"/>
              </a:spcBef>
              <a:buNone/>
              <a:defRPr sz="750"/>
            </a:lvl3pPr>
            <a:lvl4pPr marL="514350" indent="0">
              <a:spcBef>
                <a:spcPts val="225"/>
              </a:spcBef>
              <a:buNone/>
              <a:defRPr sz="750"/>
            </a:lvl4pPr>
            <a:lvl5pPr marL="685800" indent="0">
              <a:spcBef>
                <a:spcPts val="225"/>
              </a:spcBef>
              <a:buNone/>
              <a:defRPr sz="75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284131"/>
            <a:ext cx="8458200" cy="41006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-2688908" y="5646738"/>
            <a:ext cx="2057400" cy="365125"/>
          </a:xfrm>
          <a:prstGeom prst="rect">
            <a:avLst/>
          </a:prstGeom>
        </p:spPr>
        <p:txBody>
          <a:bodyPr/>
          <a:lstStyle/>
          <a:p>
            <a:fld id="{DD4B7FC0-698D-4A91-B2C9-B4CA3E39AB56}" type="datetime1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2160"/>
            <a:ext cx="75438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tx1"/>
                </a:solidFill>
              </a:defRPr>
            </a:lvl1pPr>
            <a:lvl2pPr marL="171450" indent="0">
              <a:buNone/>
              <a:defRPr>
                <a:solidFill>
                  <a:schemeClr val="tx1"/>
                </a:solidFill>
              </a:defRPr>
            </a:lvl2pPr>
            <a:lvl3pPr marL="342900" indent="0">
              <a:buNone/>
              <a:defRPr>
                <a:solidFill>
                  <a:schemeClr val="tx1"/>
                </a:solidFill>
              </a:defRPr>
            </a:lvl3pPr>
            <a:lvl4pPr marL="514350" indent="0">
              <a:buNone/>
              <a:defRPr>
                <a:solidFill>
                  <a:schemeClr val="tx1"/>
                </a:solidFill>
              </a:defRPr>
            </a:lvl4pPr>
            <a:lvl5pPr marL="685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979717" y="5493367"/>
            <a:ext cx="7200900" cy="309021"/>
          </a:xfrm>
          <a:prstGeom prst="roundRect">
            <a:avLst/>
          </a:prstGeom>
          <a:solidFill>
            <a:schemeClr val="accent2"/>
          </a:solidFill>
        </p:spPr>
        <p:txBody>
          <a:bodyPr anchor="b" anchorCtr="0">
            <a:spAutoFit/>
          </a:bodyPr>
          <a:lstStyle>
            <a:lvl1pPr marL="0" indent="0" algn="ctr">
              <a:buNone/>
              <a:defRPr sz="1350" b="1">
                <a:solidFill>
                  <a:schemeClr val="bg1"/>
                </a:solidFill>
              </a:defRPr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caption</a:t>
            </a:r>
          </a:p>
        </p:txBody>
      </p:sp>
    </p:spTree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-2688908" y="5646738"/>
            <a:ext cx="2057400" cy="365125"/>
          </a:xfrm>
          <a:prstGeom prst="rect">
            <a:avLst/>
          </a:prstGeom>
        </p:spPr>
        <p:txBody>
          <a:bodyPr/>
          <a:lstStyle/>
          <a:p>
            <a:fld id="{15FDB038-5BBA-4678-A04A-B7660579F21D}" type="datetime1">
              <a:rPr lang="en-US" smtClean="0"/>
              <a:t>9/24/2024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29300"/>
            <a:ext cx="7543800" cy="1028700"/>
          </a:xfrm>
        </p:spPr>
        <p:txBody>
          <a:bodyPr anchor="b">
            <a:no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50" indent="0">
              <a:spcBef>
                <a:spcPts val="225"/>
              </a:spcBef>
              <a:buNone/>
              <a:defRPr sz="750"/>
            </a:lvl2pPr>
            <a:lvl3pPr marL="342900" indent="0">
              <a:spcBef>
                <a:spcPts val="225"/>
              </a:spcBef>
              <a:buNone/>
              <a:defRPr sz="750"/>
            </a:lvl3pPr>
            <a:lvl4pPr marL="514350" indent="0">
              <a:spcBef>
                <a:spcPts val="225"/>
              </a:spcBef>
              <a:buNone/>
              <a:defRPr sz="750"/>
            </a:lvl4pPr>
            <a:lvl5pPr marL="685800" indent="0">
              <a:spcBef>
                <a:spcPts val="225"/>
              </a:spcBef>
              <a:buNone/>
              <a:defRPr sz="750"/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974275" y="5497675"/>
            <a:ext cx="7200900" cy="309021"/>
          </a:xfrm>
          <a:prstGeom prst="roundRect">
            <a:avLst/>
          </a:prstGeom>
          <a:solidFill>
            <a:schemeClr val="accent2"/>
          </a:solidFill>
        </p:spPr>
        <p:txBody>
          <a:bodyPr anchor="b" anchorCtr="0">
            <a:spAutoFit/>
          </a:bodyPr>
          <a:lstStyle>
            <a:lvl1pPr marL="0" indent="0" algn="ctr">
              <a:buNone/>
              <a:defRPr sz="1350" b="1">
                <a:solidFill>
                  <a:schemeClr val="bg1"/>
                </a:solidFill>
              </a:defRPr>
            </a:lvl1pPr>
            <a:lvl2pPr marL="171450" indent="0" algn="ctr">
              <a:buNone/>
              <a:defRPr b="1">
                <a:solidFill>
                  <a:schemeClr val="bg1"/>
                </a:solidFill>
              </a:defRPr>
            </a:lvl2pPr>
            <a:lvl3pPr marL="342900" indent="0" algn="ctr">
              <a:buNone/>
              <a:defRPr b="1">
                <a:solidFill>
                  <a:schemeClr val="bg1"/>
                </a:solidFill>
              </a:defRPr>
            </a:lvl3pPr>
            <a:lvl4pPr marL="514350" indent="0" algn="ctr">
              <a:buNone/>
              <a:defRPr b="1">
                <a:solidFill>
                  <a:schemeClr val="bg1"/>
                </a:solidFill>
              </a:defRPr>
            </a:lvl4pPr>
            <a:lvl5pPr marL="685800" indent="0" algn="ctr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caption</a:t>
            </a:r>
          </a:p>
        </p:txBody>
      </p:sp>
    </p:spTree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-2688908" y="5646738"/>
            <a:ext cx="2057400" cy="365125"/>
          </a:xfrm>
          <a:prstGeom prst="rect">
            <a:avLst/>
          </a:prstGeom>
        </p:spPr>
        <p:txBody>
          <a:bodyPr/>
          <a:lstStyle/>
          <a:p>
            <a:fld id="{E6209051-D428-43EA-8105-2E10325EC996}" type="datetime1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2160"/>
            <a:ext cx="75438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225"/>
              </a:spcBef>
              <a:buNone/>
              <a:defRPr sz="750">
                <a:solidFill>
                  <a:schemeClr val="tx1"/>
                </a:solidFill>
              </a:defRPr>
            </a:lvl1pPr>
            <a:lvl2pPr marL="171450" indent="0">
              <a:buNone/>
              <a:defRPr>
                <a:solidFill>
                  <a:schemeClr val="tx1"/>
                </a:solidFill>
              </a:defRPr>
            </a:lvl2pPr>
            <a:lvl3pPr marL="342900" indent="0">
              <a:buNone/>
              <a:defRPr>
                <a:solidFill>
                  <a:schemeClr val="tx1"/>
                </a:solidFill>
              </a:defRPr>
            </a:lvl3pPr>
            <a:lvl4pPr marL="514350" indent="0">
              <a:buNone/>
              <a:defRPr>
                <a:solidFill>
                  <a:schemeClr val="tx1"/>
                </a:solidFill>
              </a:defRPr>
            </a:lvl4pPr>
            <a:lvl5pPr marL="685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45125" y="1028701"/>
            <a:ext cx="8998875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028702"/>
            <a:ext cx="8458200" cy="4800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45125" y="1028701"/>
            <a:ext cx="8998875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-2688908" y="5646738"/>
            <a:ext cx="2057400" cy="365125"/>
          </a:xfrm>
          <a:prstGeom prst="rect">
            <a:avLst/>
          </a:prstGeom>
        </p:spPr>
        <p:txBody>
          <a:bodyPr/>
          <a:lstStyle/>
          <a:p>
            <a:fld id="{9EBFC4A9-FC6B-459D-8EC2-E360EE27DB26}" type="datetime1">
              <a:rPr lang="en-US" smtClean="0"/>
              <a:t>9/24/2024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2160"/>
            <a:ext cx="7543800" cy="1005840"/>
          </a:xfrm>
        </p:spPr>
        <p:txBody>
          <a:bodyPr anchor="b">
            <a:no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50" indent="0">
              <a:spcBef>
                <a:spcPts val="225"/>
              </a:spcBef>
              <a:buNone/>
              <a:defRPr sz="750"/>
            </a:lvl2pPr>
            <a:lvl3pPr marL="342900" indent="0">
              <a:spcBef>
                <a:spcPts val="225"/>
              </a:spcBef>
              <a:buNone/>
              <a:defRPr sz="750"/>
            </a:lvl3pPr>
            <a:lvl4pPr marL="514350" indent="0">
              <a:spcBef>
                <a:spcPts val="225"/>
              </a:spcBef>
              <a:buNone/>
              <a:defRPr sz="750"/>
            </a:lvl4pPr>
            <a:lvl5pPr marL="685800" indent="0">
              <a:spcBef>
                <a:spcPts val="225"/>
              </a:spcBef>
              <a:buNone/>
              <a:defRPr sz="750"/>
            </a:lvl5pPr>
          </a:lstStyle>
          <a:p>
            <a:pPr lvl="0"/>
            <a:r>
              <a:rPr lang="en-US" dirty="0"/>
              <a:t>Reference(s)</a:t>
            </a:r>
          </a:p>
        </p:txBody>
      </p:sp>
    </p:spTree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-2688908" y="5646738"/>
            <a:ext cx="2057400" cy="365125"/>
          </a:xfrm>
          <a:prstGeom prst="rect">
            <a:avLst/>
          </a:prstGeom>
        </p:spPr>
        <p:txBody>
          <a:bodyPr/>
          <a:lstStyle/>
          <a:p>
            <a:fld id="{C1F8AD6A-09A1-44C3-8AA0-EAD93F79C93E}" type="datetime1">
              <a:rPr lang="en-US" smtClean="0"/>
              <a:t>9/24/2024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64672" y="5852160"/>
            <a:ext cx="7543799" cy="1005840"/>
          </a:xfrm>
        </p:spPr>
        <p:txBody>
          <a:bodyPr anchor="b">
            <a:no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50" indent="0">
              <a:spcBef>
                <a:spcPts val="225"/>
              </a:spcBef>
              <a:buNone/>
              <a:defRPr sz="750"/>
            </a:lvl2pPr>
            <a:lvl3pPr marL="342900" indent="0">
              <a:spcBef>
                <a:spcPts val="225"/>
              </a:spcBef>
              <a:buNone/>
              <a:defRPr sz="750"/>
            </a:lvl3pPr>
            <a:lvl4pPr marL="514350" indent="0">
              <a:spcBef>
                <a:spcPts val="225"/>
              </a:spcBef>
              <a:buNone/>
              <a:defRPr sz="750"/>
            </a:lvl4pPr>
            <a:lvl5pPr marL="685800" indent="0">
              <a:spcBef>
                <a:spcPts val="225"/>
              </a:spcBef>
              <a:buNone/>
              <a:defRPr sz="750"/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145125" y="1028701"/>
            <a:ext cx="8998875" cy="25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-2688908" y="5646738"/>
            <a:ext cx="2057400" cy="365125"/>
          </a:xfrm>
          <a:prstGeom prst="rect">
            <a:avLst/>
          </a:prstGeom>
        </p:spPr>
        <p:txBody>
          <a:bodyPr/>
          <a:lstStyle/>
          <a:p>
            <a:fld id="{B7BEC6A8-E870-4101-B4B2-B47D8F877387}" type="datetime1">
              <a:rPr lang="en-US" smtClean="0"/>
              <a:t>9/24/2024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342900" y="1092426"/>
            <a:ext cx="8458200" cy="4736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S Cover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Box 78"/>
          <p:cNvSpPr txBox="1"/>
          <p:nvPr userDrawn="1"/>
        </p:nvSpPr>
        <p:spPr>
          <a:xfrm>
            <a:off x="2170219" y="6360915"/>
            <a:ext cx="480356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050" b="1" dirty="0">
                <a:solidFill>
                  <a:schemeClr val="tx1"/>
                </a:solidFill>
              </a:rPr>
              <a:t>This Material is for Use by AstraZeneca Medical Personnel Only</a:t>
            </a:r>
          </a:p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750" b="0" dirty="0">
                <a:solidFill>
                  <a:schemeClr val="tx1"/>
                </a:solidFill>
              </a:rPr>
              <a:t>Speaker notes are for internal use only and are not to be shown or disseminated outside of AstraZeneca</a:t>
            </a:r>
          </a:p>
        </p:txBody>
      </p:sp>
      <p:graphicFrame>
        <p:nvGraphicFramePr>
          <p:cNvPr id="50" name="Table 49"/>
          <p:cNvGraphicFramePr>
            <a:graphicFrameLocks noGrp="1"/>
          </p:cNvGraphicFramePr>
          <p:nvPr userDrawn="1"/>
        </p:nvGraphicFramePr>
        <p:xfrm>
          <a:off x="846601" y="3577114"/>
          <a:ext cx="7462340" cy="768058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198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4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4029">
                <a:tc>
                  <a:txBody>
                    <a:bodyPr/>
                    <a:lstStyle/>
                    <a:p>
                      <a:endParaRPr lang="en-US" sz="100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29">
                <a:tc>
                  <a:txBody>
                    <a:bodyPr/>
                    <a:lstStyle/>
                    <a:p>
                      <a:endParaRPr lang="en-US" sz="100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 userDrawn="1"/>
        </p:nvGraphicFramePr>
        <p:xfrm>
          <a:off x="846601" y="1039470"/>
          <a:ext cx="7462340" cy="2298618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198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4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3103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103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103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3103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103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103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-2688908" y="5646738"/>
            <a:ext cx="2057400" cy="365125"/>
          </a:xfrm>
          <a:prstGeom prst="rect">
            <a:avLst/>
          </a:prstGeom>
        </p:spPr>
        <p:txBody>
          <a:bodyPr/>
          <a:lstStyle/>
          <a:p>
            <a:fld id="{91086359-6EAF-4A04-A6C1-11FC1E8A6DA3}" type="datetime1">
              <a:rPr lang="en-US" smtClean="0"/>
              <a:t>9/24/2024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620000" y="6650253"/>
            <a:ext cx="1524000" cy="207749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r"/>
            <a:r>
              <a:rPr lang="en-US" sz="750" b="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AstraZeneca </a:t>
            </a:r>
            <a:fld id="{4EE36229-DA3E-40CD-B190-673CEA6DC5F4}" type="datetimeyyyy">
              <a:rPr lang="en-US" sz="750" b="0" baseline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</a:t>
            </a:fld>
            <a:endParaRPr lang="en-US" sz="750" b="0" baseline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229006" y="1102835"/>
            <a:ext cx="6079935" cy="228600"/>
          </a:xfrm>
        </p:spPr>
        <p:txBody>
          <a:bodyPr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&lt;MARP/MAAZAP&gt; &lt;#######&gt; &lt;TA&gt; &lt;Asset Title&gt; 70 character limit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089391" y="1491653"/>
            <a:ext cx="1122584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229004" y="1491653"/>
            <a:ext cx="1348202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Reactive or Proactive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5089391" y="1880471"/>
            <a:ext cx="1122584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MM/YY (if &lt;1 year)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2229006" y="2658107"/>
            <a:ext cx="668769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8" hasCustomPrompt="1"/>
          </p:nvPr>
        </p:nvSpPr>
        <p:spPr>
          <a:xfrm>
            <a:off x="2920480" y="2658107"/>
            <a:ext cx="3119385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 If Yes - Reactive via MI, Reactive via MI </a:t>
            </a:r>
            <a:r>
              <a:rPr lang="en-US" dirty="0" err="1"/>
              <a:t>SciP</a:t>
            </a:r>
            <a:r>
              <a:rPr lang="en-US" dirty="0"/>
              <a:t>, or Proactive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9" hasCustomPrompt="1"/>
          </p:nvPr>
        </p:nvSpPr>
        <p:spPr>
          <a:xfrm>
            <a:off x="2229004" y="3046924"/>
            <a:ext cx="2952542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Any Medical Personnel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22" hasCustomPrompt="1"/>
          </p:nvPr>
        </p:nvSpPr>
        <p:spPr>
          <a:xfrm>
            <a:off x="5089393" y="2269289"/>
            <a:ext cx="2463317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Any HCP, MM Only, Contracted EE, or Other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23" hasCustomPrompt="1"/>
          </p:nvPr>
        </p:nvSpPr>
        <p:spPr>
          <a:xfrm>
            <a:off x="2229006" y="2269289"/>
            <a:ext cx="668769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4" hasCustomPrompt="1"/>
          </p:nvPr>
        </p:nvSpPr>
        <p:spPr>
          <a:xfrm>
            <a:off x="2925034" y="2269289"/>
            <a:ext cx="909233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If Yes - MM/YY</a:t>
            </a:r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25" hasCustomPrompt="1"/>
          </p:nvPr>
        </p:nvSpPr>
        <p:spPr>
          <a:xfrm>
            <a:off x="2229005" y="5042742"/>
            <a:ext cx="668769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26" hasCustomPrompt="1"/>
          </p:nvPr>
        </p:nvSpPr>
        <p:spPr>
          <a:xfrm>
            <a:off x="2229005" y="5400252"/>
            <a:ext cx="6079936" cy="216982"/>
          </a:xfrm>
        </p:spPr>
        <p:txBody>
          <a:bodyPr wrap="square" anchor="ctr">
            <a:sp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N/A or Enter Instructions</a:t>
            </a:r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27" hasCustomPrompt="1"/>
          </p:nvPr>
        </p:nvSpPr>
        <p:spPr>
          <a:xfrm>
            <a:off x="2229004" y="4043882"/>
            <a:ext cx="3340523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New, Renewal, or Renewal with Changes</a:t>
            </a:r>
          </a:p>
        </p:txBody>
      </p:sp>
      <p:sp>
        <p:nvSpPr>
          <p:cNvPr id="39" name="Text Placeholder 38"/>
          <p:cNvSpPr>
            <a:spLocks noGrp="1"/>
          </p:cNvSpPr>
          <p:nvPr>
            <p:ph type="body" sz="quarter" idx="28" hasCustomPrompt="1"/>
          </p:nvPr>
        </p:nvSpPr>
        <p:spPr>
          <a:xfrm>
            <a:off x="6780168" y="4050835"/>
            <a:ext cx="1514400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PromoMats/</a:t>
            </a:r>
            <a:r>
              <a:rPr lang="en-US" dirty="0" err="1"/>
              <a:t>MedComms</a:t>
            </a:r>
            <a:r>
              <a:rPr lang="en-US" dirty="0"/>
              <a:t> #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29" hasCustomPrompt="1"/>
          </p:nvPr>
        </p:nvSpPr>
        <p:spPr>
          <a:xfrm>
            <a:off x="2229004" y="3657303"/>
            <a:ext cx="3340523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Asset Owner Name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30" hasCustomPrompt="1"/>
          </p:nvPr>
        </p:nvSpPr>
        <p:spPr>
          <a:xfrm>
            <a:off x="2229005" y="4646823"/>
            <a:ext cx="674487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45" name="Text Placeholder 44"/>
          <p:cNvSpPr>
            <a:spLocks noGrp="1"/>
          </p:cNvSpPr>
          <p:nvPr>
            <p:ph type="body" sz="quarter" idx="31" hasCustomPrompt="1"/>
          </p:nvPr>
        </p:nvSpPr>
        <p:spPr>
          <a:xfrm>
            <a:off x="4492039" y="4646823"/>
            <a:ext cx="658344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47" name="Text Placeholder 46"/>
          <p:cNvSpPr>
            <a:spLocks noGrp="1"/>
          </p:cNvSpPr>
          <p:nvPr>
            <p:ph type="body" sz="quarter" idx="32" hasCustomPrompt="1"/>
          </p:nvPr>
        </p:nvSpPr>
        <p:spPr>
          <a:xfrm>
            <a:off x="4492040" y="5042742"/>
            <a:ext cx="953932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If Yes - $Value</a:t>
            </a:r>
          </a:p>
        </p:txBody>
      </p:sp>
      <p:sp>
        <p:nvSpPr>
          <p:cNvPr id="49" name="Text Placeholder 48"/>
          <p:cNvSpPr>
            <a:spLocks noGrp="1"/>
          </p:cNvSpPr>
          <p:nvPr>
            <p:ph type="body" sz="quarter" idx="33" hasCustomPrompt="1"/>
          </p:nvPr>
        </p:nvSpPr>
        <p:spPr>
          <a:xfrm>
            <a:off x="2229007" y="1880471"/>
            <a:ext cx="1310324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Brand or TA Name</a:t>
            </a:r>
          </a:p>
        </p:txBody>
      </p:sp>
      <p:sp>
        <p:nvSpPr>
          <p:cNvPr id="51" name="Text Placeholder 50"/>
          <p:cNvSpPr>
            <a:spLocks noGrp="1"/>
          </p:cNvSpPr>
          <p:nvPr>
            <p:ph type="body" sz="quarter" idx="34" hasCustomPrompt="1"/>
          </p:nvPr>
        </p:nvSpPr>
        <p:spPr>
          <a:xfrm>
            <a:off x="7493756" y="1494084"/>
            <a:ext cx="692348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 or No</a:t>
            </a:r>
          </a:p>
        </p:txBody>
      </p:sp>
      <p:sp>
        <p:nvSpPr>
          <p:cNvPr id="52" name="TextBox 51"/>
          <p:cNvSpPr txBox="1"/>
          <p:nvPr userDrawn="1"/>
        </p:nvSpPr>
        <p:spPr>
          <a:xfrm>
            <a:off x="849434" y="1036716"/>
            <a:ext cx="13716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Asset Title</a:t>
            </a:r>
          </a:p>
        </p:txBody>
      </p:sp>
      <p:sp>
        <p:nvSpPr>
          <p:cNvPr id="53" name="TextBox 52"/>
          <p:cNvSpPr txBox="1"/>
          <p:nvPr userDrawn="1"/>
        </p:nvSpPr>
        <p:spPr>
          <a:xfrm>
            <a:off x="4011471" y="1423839"/>
            <a:ext cx="10287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Approval Date</a:t>
            </a:r>
          </a:p>
        </p:txBody>
      </p:sp>
      <p:sp>
        <p:nvSpPr>
          <p:cNvPr id="54" name="TextBox 53"/>
          <p:cNvSpPr txBox="1"/>
          <p:nvPr userDrawn="1"/>
        </p:nvSpPr>
        <p:spPr>
          <a:xfrm>
            <a:off x="849434" y="1423839"/>
            <a:ext cx="13716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Intended Use</a:t>
            </a:r>
          </a:p>
        </p:txBody>
      </p:sp>
      <p:sp>
        <p:nvSpPr>
          <p:cNvPr id="55" name="TextBox 54"/>
          <p:cNvSpPr txBox="1"/>
          <p:nvPr userDrawn="1"/>
        </p:nvSpPr>
        <p:spPr>
          <a:xfrm>
            <a:off x="4011471" y="1810962"/>
            <a:ext cx="10287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Expiration Date</a:t>
            </a:r>
          </a:p>
        </p:txBody>
      </p:sp>
      <p:sp>
        <p:nvSpPr>
          <p:cNvPr id="56" name="TextBox 55"/>
          <p:cNvSpPr txBox="1"/>
          <p:nvPr userDrawn="1"/>
        </p:nvSpPr>
        <p:spPr>
          <a:xfrm>
            <a:off x="849434" y="2585208"/>
            <a:ext cx="13716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Distribution</a:t>
            </a:r>
          </a:p>
        </p:txBody>
      </p:sp>
      <p:sp>
        <p:nvSpPr>
          <p:cNvPr id="58" name="TextBox 57"/>
          <p:cNvSpPr txBox="1"/>
          <p:nvPr userDrawn="1"/>
        </p:nvSpPr>
        <p:spPr>
          <a:xfrm>
            <a:off x="849434" y="2972330"/>
            <a:ext cx="13716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Approved for Use By</a:t>
            </a:r>
          </a:p>
        </p:txBody>
      </p:sp>
      <p:sp>
        <p:nvSpPr>
          <p:cNvPr id="61" name="TextBox 60"/>
          <p:cNvSpPr txBox="1"/>
          <p:nvPr userDrawn="1"/>
        </p:nvSpPr>
        <p:spPr>
          <a:xfrm>
            <a:off x="4011471" y="2198085"/>
            <a:ext cx="10287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Audience</a:t>
            </a:r>
          </a:p>
        </p:txBody>
      </p:sp>
      <p:sp>
        <p:nvSpPr>
          <p:cNvPr id="66" name="TextBox 65"/>
          <p:cNvSpPr txBox="1"/>
          <p:nvPr userDrawn="1"/>
        </p:nvSpPr>
        <p:spPr>
          <a:xfrm>
            <a:off x="849434" y="2198085"/>
            <a:ext cx="13716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One Time Use</a:t>
            </a:r>
          </a:p>
        </p:txBody>
      </p:sp>
      <p:sp>
        <p:nvSpPr>
          <p:cNvPr id="68" name="TextBox 67"/>
          <p:cNvSpPr txBox="1"/>
          <p:nvPr userDrawn="1"/>
        </p:nvSpPr>
        <p:spPr>
          <a:xfrm>
            <a:off x="849434" y="4974162"/>
            <a:ext cx="137160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defRPr/>
            </a:pPr>
            <a:r>
              <a:rPr lang="en-US" sz="900" b="1" dirty="0">
                <a:solidFill>
                  <a:schemeClr val="bg1"/>
                </a:solidFill>
              </a:rPr>
              <a:t>MSL Leave-behind</a:t>
            </a:r>
          </a:p>
        </p:txBody>
      </p:sp>
      <p:sp>
        <p:nvSpPr>
          <p:cNvPr id="69" name="TextBox 68"/>
          <p:cNvSpPr txBox="1"/>
          <p:nvPr userDrawn="1"/>
        </p:nvSpPr>
        <p:spPr>
          <a:xfrm>
            <a:off x="2" y="169312"/>
            <a:ext cx="9143999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800" b="1" dirty="0">
                <a:solidFill>
                  <a:schemeClr val="bg1"/>
                </a:solidFill>
              </a:rPr>
              <a:t>US Medical Asset Cover Sheet</a:t>
            </a:r>
          </a:p>
        </p:txBody>
      </p:sp>
      <p:sp>
        <p:nvSpPr>
          <p:cNvPr id="70" name="TextBox 69"/>
          <p:cNvSpPr txBox="1"/>
          <p:nvPr userDrawn="1"/>
        </p:nvSpPr>
        <p:spPr>
          <a:xfrm>
            <a:off x="849434" y="5372147"/>
            <a:ext cx="1371600" cy="4616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Special Instructions</a:t>
            </a:r>
            <a:br>
              <a:rPr lang="en-US" sz="900" b="1" dirty="0">
                <a:solidFill>
                  <a:schemeClr val="bg1"/>
                </a:solidFill>
              </a:rPr>
            </a:br>
            <a:r>
              <a:rPr lang="en-US" sz="900" b="1" dirty="0">
                <a:solidFill>
                  <a:schemeClr val="bg1"/>
                </a:solidFill>
              </a:rPr>
              <a:t>and/or Disclaimers</a:t>
            </a:r>
          </a:p>
        </p:txBody>
      </p:sp>
      <p:sp>
        <p:nvSpPr>
          <p:cNvPr id="71" name="TextBox 70"/>
          <p:cNvSpPr txBox="1"/>
          <p:nvPr userDrawn="1"/>
        </p:nvSpPr>
        <p:spPr>
          <a:xfrm>
            <a:off x="6338516" y="1423839"/>
            <a:ext cx="10287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Website</a:t>
            </a:r>
          </a:p>
        </p:txBody>
      </p:sp>
      <p:sp>
        <p:nvSpPr>
          <p:cNvPr id="72" name="TextBox 71"/>
          <p:cNvSpPr txBox="1"/>
          <p:nvPr userDrawn="1"/>
        </p:nvSpPr>
        <p:spPr>
          <a:xfrm>
            <a:off x="849434" y="3979411"/>
            <a:ext cx="137160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New Asset/Renewal</a:t>
            </a:r>
          </a:p>
        </p:txBody>
      </p:sp>
      <p:sp>
        <p:nvSpPr>
          <p:cNvPr id="73" name="TextBox 72"/>
          <p:cNvSpPr txBox="1"/>
          <p:nvPr userDrawn="1"/>
        </p:nvSpPr>
        <p:spPr>
          <a:xfrm>
            <a:off x="5645728" y="3979411"/>
            <a:ext cx="113444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Based On Asset</a:t>
            </a:r>
          </a:p>
        </p:txBody>
      </p:sp>
      <p:sp>
        <p:nvSpPr>
          <p:cNvPr id="74" name="TextBox 73"/>
          <p:cNvSpPr txBox="1"/>
          <p:nvPr userDrawn="1"/>
        </p:nvSpPr>
        <p:spPr>
          <a:xfrm>
            <a:off x="849434" y="3585295"/>
            <a:ext cx="137160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Asset Owner</a:t>
            </a:r>
          </a:p>
        </p:txBody>
      </p:sp>
      <p:sp>
        <p:nvSpPr>
          <p:cNvPr id="75" name="TextBox 74"/>
          <p:cNvSpPr txBox="1"/>
          <p:nvPr userDrawn="1"/>
        </p:nvSpPr>
        <p:spPr>
          <a:xfrm>
            <a:off x="849434" y="4575502"/>
            <a:ext cx="137160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Veeva CRM</a:t>
            </a:r>
          </a:p>
        </p:txBody>
      </p:sp>
      <p:sp>
        <p:nvSpPr>
          <p:cNvPr id="76" name="TextBox 75"/>
          <p:cNvSpPr txBox="1"/>
          <p:nvPr userDrawn="1"/>
        </p:nvSpPr>
        <p:spPr>
          <a:xfrm>
            <a:off x="2971408" y="4575502"/>
            <a:ext cx="150876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Restricted Use</a:t>
            </a:r>
          </a:p>
        </p:txBody>
      </p:sp>
      <p:sp>
        <p:nvSpPr>
          <p:cNvPr id="77" name="TextBox 76"/>
          <p:cNvSpPr txBox="1"/>
          <p:nvPr userDrawn="1"/>
        </p:nvSpPr>
        <p:spPr>
          <a:xfrm>
            <a:off x="2971408" y="4974162"/>
            <a:ext cx="150876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If Yes, Fair Market Value</a:t>
            </a:r>
          </a:p>
        </p:txBody>
      </p:sp>
      <p:sp>
        <p:nvSpPr>
          <p:cNvPr id="78" name="TextBox 77"/>
          <p:cNvSpPr txBox="1"/>
          <p:nvPr userDrawn="1"/>
        </p:nvSpPr>
        <p:spPr>
          <a:xfrm>
            <a:off x="849434" y="1810962"/>
            <a:ext cx="137160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Brand or TA Name</a:t>
            </a:r>
          </a:p>
        </p:txBody>
      </p:sp>
      <p:sp>
        <p:nvSpPr>
          <p:cNvPr id="48" name="TextBox 47"/>
          <p:cNvSpPr txBox="1"/>
          <p:nvPr userDrawn="1"/>
        </p:nvSpPr>
        <p:spPr>
          <a:xfrm>
            <a:off x="5645728" y="3585295"/>
            <a:ext cx="113444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Document #</a:t>
            </a:r>
          </a:p>
        </p:txBody>
      </p:sp>
      <p:graphicFrame>
        <p:nvGraphicFramePr>
          <p:cNvPr id="59" name="Table 58"/>
          <p:cNvGraphicFramePr>
            <a:graphicFrameLocks noGrp="1"/>
          </p:cNvGraphicFramePr>
          <p:nvPr userDrawn="1"/>
        </p:nvGraphicFramePr>
        <p:xfrm>
          <a:off x="848953" y="4566546"/>
          <a:ext cx="7462340" cy="778996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198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4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9498">
                <a:tc>
                  <a:txBody>
                    <a:bodyPr/>
                    <a:lstStyle/>
                    <a:p>
                      <a:endParaRPr lang="en-US" sz="100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8">
                <a:tc>
                  <a:txBody>
                    <a:bodyPr/>
                    <a:lstStyle/>
                    <a:p>
                      <a:endParaRPr lang="en-US" sz="100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35" hasCustomPrompt="1"/>
          </p:nvPr>
        </p:nvSpPr>
        <p:spPr>
          <a:xfrm>
            <a:off x="6779399" y="3656904"/>
            <a:ext cx="1515170" cy="238125"/>
          </a:xfrm>
        </p:spPr>
        <p:txBody>
          <a:bodyPr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ML-XXXX-US-XXXX</a:t>
            </a:r>
          </a:p>
        </p:txBody>
      </p:sp>
    </p:spTree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lobal Cover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Box 78"/>
          <p:cNvSpPr txBox="1"/>
          <p:nvPr userDrawn="1"/>
        </p:nvSpPr>
        <p:spPr>
          <a:xfrm>
            <a:off x="394855" y="6219335"/>
            <a:ext cx="840624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050" b="1" dirty="0">
                <a:solidFill>
                  <a:schemeClr val="tx1"/>
                </a:solidFill>
              </a:rPr>
              <a:t>External use of any of the content must be approved for release 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by your local nominated signatory/local medical process to ensure compliance with local regulations. </a:t>
            </a:r>
          </a:p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750" b="0" dirty="0">
                <a:solidFill>
                  <a:schemeClr val="tx1"/>
                </a:solidFill>
              </a:rPr>
              <a:t>Refer to the General Properties for this asset in GMIP Content (Veeva Vault </a:t>
            </a:r>
            <a:r>
              <a:rPr lang="en-US" sz="750" b="0" dirty="0" err="1">
                <a:solidFill>
                  <a:schemeClr val="tx1"/>
                </a:solidFill>
              </a:rPr>
              <a:t>MedComms</a:t>
            </a:r>
            <a:r>
              <a:rPr lang="en-US" sz="750" b="0" dirty="0">
                <a:solidFill>
                  <a:schemeClr val="tx1"/>
                </a:solidFill>
              </a:rPr>
              <a:t>) for additional details. </a:t>
            </a:r>
          </a:p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750" b="0" dirty="0">
                <a:solidFill>
                  <a:schemeClr val="tx1"/>
                </a:solidFill>
              </a:rPr>
              <a:t>Questions on this asset should be directed to asset owners.</a:t>
            </a:r>
          </a:p>
        </p:txBody>
      </p:sp>
      <p:graphicFrame>
        <p:nvGraphicFramePr>
          <p:cNvPr id="50" name="Table 49"/>
          <p:cNvGraphicFramePr>
            <a:graphicFrameLocks noGrp="1"/>
          </p:cNvGraphicFramePr>
          <p:nvPr userDrawn="1"/>
        </p:nvGraphicFramePr>
        <p:xfrm>
          <a:off x="846601" y="2274791"/>
          <a:ext cx="7462340" cy="1529404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198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4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2351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 userDrawn="1"/>
        </p:nvGraphicFramePr>
        <p:xfrm>
          <a:off x="846601" y="1039472"/>
          <a:ext cx="7462340" cy="1147053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198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4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2351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351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80" marR="6858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-2688908" y="5646738"/>
            <a:ext cx="2057400" cy="365125"/>
          </a:xfrm>
          <a:prstGeom prst="rect">
            <a:avLst/>
          </a:prstGeom>
        </p:spPr>
        <p:txBody>
          <a:bodyPr/>
          <a:lstStyle/>
          <a:p>
            <a:fld id="{FC428740-CB4C-4540-A399-07490026767C}" type="datetime1">
              <a:rPr lang="en-US" smtClean="0"/>
              <a:t>9/24/2024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620000" y="6650253"/>
            <a:ext cx="1524000" cy="207749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r"/>
            <a:r>
              <a:rPr lang="en-US" sz="750" b="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AstraZeneca </a:t>
            </a:r>
            <a:fld id="{E86B8DE1-4020-4A49-9267-F9ACDA6D789A}" type="datetimeyyyy">
              <a:rPr lang="en-US" sz="750" b="0" baseline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</a:t>
            </a:fld>
            <a:endParaRPr lang="en-US" sz="750" b="0" baseline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445328" y="1102835"/>
            <a:ext cx="5849240" cy="228600"/>
          </a:xfrm>
        </p:spPr>
        <p:txBody>
          <a:bodyPr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&lt;Generic Name&gt; - &lt;Title from Veeva Vault&gt;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6143870" y="3110879"/>
            <a:ext cx="540328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445327" y="1491653"/>
            <a:ext cx="5715000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Reactive, Internal, or Reactive/Proactive by Local Nominated Signatory Review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3827739" y="3507944"/>
            <a:ext cx="4388007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Yes, No, or N/A 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3827739" y="3119257"/>
            <a:ext cx="1346312" cy="228600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Yes or No/List 3rd Party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23" hasCustomPrompt="1"/>
          </p:nvPr>
        </p:nvSpPr>
        <p:spPr>
          <a:xfrm>
            <a:off x="7771783" y="3112464"/>
            <a:ext cx="533400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MM/YY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26" hasCustomPrompt="1"/>
          </p:nvPr>
        </p:nvSpPr>
        <p:spPr>
          <a:xfrm>
            <a:off x="2438401" y="4864539"/>
            <a:ext cx="5856063" cy="216982"/>
          </a:xfrm>
        </p:spPr>
        <p:txBody>
          <a:bodyPr wrap="square" anchor="ctr">
            <a:sp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N/A or Enter Instructions</a:t>
            </a:r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27" hasCustomPrompt="1"/>
          </p:nvPr>
        </p:nvSpPr>
        <p:spPr>
          <a:xfrm>
            <a:off x="2056366" y="2741564"/>
            <a:ext cx="2237562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New, Renewal, or Renewal with Changes</a:t>
            </a:r>
          </a:p>
        </p:txBody>
      </p:sp>
      <p:sp>
        <p:nvSpPr>
          <p:cNvPr id="39" name="Text Placeholder 38"/>
          <p:cNvSpPr>
            <a:spLocks noGrp="1"/>
          </p:cNvSpPr>
          <p:nvPr>
            <p:ph type="body" sz="quarter" idx="28" hasCustomPrompt="1"/>
          </p:nvPr>
        </p:nvSpPr>
        <p:spPr>
          <a:xfrm>
            <a:off x="5443882" y="2748517"/>
            <a:ext cx="2850686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PromoMats/</a:t>
            </a:r>
            <a:r>
              <a:rPr lang="en-US" dirty="0" err="1"/>
              <a:t>MedComms</a:t>
            </a:r>
            <a:r>
              <a:rPr lang="en-US" dirty="0"/>
              <a:t> #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29" hasCustomPrompt="1"/>
          </p:nvPr>
        </p:nvSpPr>
        <p:spPr>
          <a:xfrm>
            <a:off x="2056366" y="2354985"/>
            <a:ext cx="2237562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AZ MI Lead/Global Medical Affairs Lead</a:t>
            </a:r>
          </a:p>
        </p:txBody>
      </p:sp>
      <p:sp>
        <p:nvSpPr>
          <p:cNvPr id="49" name="Text Placeholder 48"/>
          <p:cNvSpPr>
            <a:spLocks noGrp="1"/>
          </p:cNvSpPr>
          <p:nvPr>
            <p:ph type="body" sz="quarter" idx="33" hasCustomPrompt="1"/>
          </p:nvPr>
        </p:nvSpPr>
        <p:spPr>
          <a:xfrm>
            <a:off x="2445329" y="1880471"/>
            <a:ext cx="2666375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No or Yes, Pending Local Market Approval</a:t>
            </a:r>
          </a:p>
        </p:txBody>
      </p:sp>
      <p:sp>
        <p:nvSpPr>
          <p:cNvPr id="51" name="Text Placeholder 50"/>
          <p:cNvSpPr>
            <a:spLocks noGrp="1"/>
          </p:cNvSpPr>
          <p:nvPr>
            <p:ph type="body" sz="quarter" idx="34" hasCustomPrompt="1"/>
          </p:nvPr>
        </p:nvSpPr>
        <p:spPr>
          <a:xfrm>
            <a:off x="6143870" y="1881207"/>
            <a:ext cx="2150699" cy="228600"/>
          </a:xfrm>
        </p:spPr>
        <p:txBody>
          <a:bodyPr anchor="ctr"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 sz="900"/>
            </a:lvl2pPr>
            <a:lvl3pPr marL="342900" indent="0">
              <a:buNone/>
              <a:defRPr sz="900"/>
            </a:lvl3pPr>
            <a:lvl4pPr marL="514350" indent="0">
              <a:buNone/>
              <a:defRPr sz="900"/>
            </a:lvl4pPr>
            <a:lvl5pPr marL="685800" indent="0">
              <a:buNone/>
              <a:defRPr sz="900"/>
            </a:lvl5pPr>
          </a:lstStyle>
          <a:p>
            <a:pPr lvl="0"/>
            <a:r>
              <a:rPr lang="en-US" dirty="0"/>
              <a:t>Therapy Area</a:t>
            </a:r>
          </a:p>
        </p:txBody>
      </p:sp>
      <p:sp>
        <p:nvSpPr>
          <p:cNvPr id="52" name="TextBox 51"/>
          <p:cNvSpPr txBox="1"/>
          <p:nvPr userDrawn="1"/>
        </p:nvSpPr>
        <p:spPr>
          <a:xfrm>
            <a:off x="845675" y="1036716"/>
            <a:ext cx="1533549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Asset Title</a:t>
            </a:r>
          </a:p>
        </p:txBody>
      </p:sp>
      <p:sp>
        <p:nvSpPr>
          <p:cNvPr id="53" name="TextBox 52"/>
          <p:cNvSpPr txBox="1"/>
          <p:nvPr userDrawn="1"/>
        </p:nvSpPr>
        <p:spPr>
          <a:xfrm>
            <a:off x="5174051" y="3043065"/>
            <a:ext cx="907472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Approval Date</a:t>
            </a:r>
          </a:p>
        </p:txBody>
      </p:sp>
      <p:sp>
        <p:nvSpPr>
          <p:cNvPr id="54" name="TextBox 53"/>
          <p:cNvSpPr txBox="1"/>
          <p:nvPr userDrawn="1"/>
        </p:nvSpPr>
        <p:spPr>
          <a:xfrm>
            <a:off x="845675" y="1423839"/>
            <a:ext cx="1533549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Intended Use</a:t>
            </a:r>
          </a:p>
        </p:txBody>
      </p:sp>
      <p:sp>
        <p:nvSpPr>
          <p:cNvPr id="55" name="TextBox 54"/>
          <p:cNvSpPr txBox="1"/>
          <p:nvPr userDrawn="1"/>
        </p:nvSpPr>
        <p:spPr>
          <a:xfrm>
            <a:off x="845675" y="3438435"/>
            <a:ext cx="2982063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Copyright Permissions Obtained for Graphics</a:t>
            </a:r>
          </a:p>
        </p:txBody>
      </p:sp>
      <p:sp>
        <p:nvSpPr>
          <p:cNvPr id="66" name="TextBox 65"/>
          <p:cNvSpPr txBox="1"/>
          <p:nvPr userDrawn="1"/>
        </p:nvSpPr>
        <p:spPr>
          <a:xfrm>
            <a:off x="6690730" y="3041260"/>
            <a:ext cx="990998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defRPr/>
            </a:pPr>
            <a:r>
              <a:rPr lang="en-US" sz="900" b="1" dirty="0">
                <a:solidFill>
                  <a:schemeClr val="bg1"/>
                </a:solidFill>
              </a:rPr>
              <a:t> Expiration Date</a:t>
            </a:r>
          </a:p>
        </p:txBody>
      </p:sp>
      <p:sp>
        <p:nvSpPr>
          <p:cNvPr id="69" name="TextBox 68"/>
          <p:cNvSpPr txBox="1"/>
          <p:nvPr userDrawn="1"/>
        </p:nvSpPr>
        <p:spPr>
          <a:xfrm>
            <a:off x="2" y="169312"/>
            <a:ext cx="9143999" cy="369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1800" b="1" dirty="0">
                <a:solidFill>
                  <a:schemeClr val="bg1"/>
                </a:solidFill>
              </a:rPr>
              <a:t>Global Medical Asset Cover Sheet</a:t>
            </a:r>
          </a:p>
        </p:txBody>
      </p:sp>
      <p:sp>
        <p:nvSpPr>
          <p:cNvPr id="70" name="TextBox 69"/>
          <p:cNvSpPr txBox="1"/>
          <p:nvPr userDrawn="1"/>
        </p:nvSpPr>
        <p:spPr>
          <a:xfrm>
            <a:off x="845676" y="4808726"/>
            <a:ext cx="1533548" cy="4616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Special Instructions</a:t>
            </a:r>
            <a:br>
              <a:rPr lang="en-US" sz="900" b="1" dirty="0">
                <a:solidFill>
                  <a:schemeClr val="bg1"/>
                </a:solidFill>
              </a:rPr>
            </a:br>
            <a:r>
              <a:rPr lang="en-US" sz="900" b="1" dirty="0">
                <a:solidFill>
                  <a:schemeClr val="bg1"/>
                </a:solidFill>
              </a:rPr>
              <a:t>and/or Disclaimers</a:t>
            </a:r>
          </a:p>
        </p:txBody>
      </p:sp>
      <p:sp>
        <p:nvSpPr>
          <p:cNvPr id="71" name="TextBox 70"/>
          <p:cNvSpPr txBox="1"/>
          <p:nvPr userDrawn="1"/>
        </p:nvSpPr>
        <p:spPr>
          <a:xfrm>
            <a:off x="5174051" y="1810962"/>
            <a:ext cx="907472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Therapy Area</a:t>
            </a:r>
          </a:p>
        </p:txBody>
      </p:sp>
      <p:sp>
        <p:nvSpPr>
          <p:cNvPr id="72" name="TextBox 71"/>
          <p:cNvSpPr txBox="1"/>
          <p:nvPr userDrawn="1"/>
        </p:nvSpPr>
        <p:spPr>
          <a:xfrm>
            <a:off x="845674" y="2677093"/>
            <a:ext cx="122523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New Asset/Renewal</a:t>
            </a:r>
          </a:p>
        </p:txBody>
      </p:sp>
      <p:sp>
        <p:nvSpPr>
          <p:cNvPr id="73" name="TextBox 72"/>
          <p:cNvSpPr txBox="1"/>
          <p:nvPr userDrawn="1"/>
        </p:nvSpPr>
        <p:spPr>
          <a:xfrm>
            <a:off x="4376690" y="2677093"/>
            <a:ext cx="1073727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Based On Asset</a:t>
            </a:r>
          </a:p>
        </p:txBody>
      </p:sp>
      <p:sp>
        <p:nvSpPr>
          <p:cNvPr id="74" name="TextBox 73"/>
          <p:cNvSpPr txBox="1"/>
          <p:nvPr userDrawn="1"/>
        </p:nvSpPr>
        <p:spPr>
          <a:xfrm>
            <a:off x="845674" y="2282977"/>
            <a:ext cx="1225230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Asset Owner(s)</a:t>
            </a:r>
          </a:p>
        </p:txBody>
      </p:sp>
      <p:sp>
        <p:nvSpPr>
          <p:cNvPr id="78" name="TextBox 77"/>
          <p:cNvSpPr txBox="1"/>
          <p:nvPr userDrawn="1"/>
        </p:nvSpPr>
        <p:spPr>
          <a:xfrm>
            <a:off x="845675" y="1810962"/>
            <a:ext cx="1533549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Approved for Distribution</a:t>
            </a:r>
          </a:p>
        </p:txBody>
      </p:sp>
      <p:sp>
        <p:nvSpPr>
          <p:cNvPr id="48" name="TextBox 47"/>
          <p:cNvSpPr txBox="1"/>
          <p:nvPr userDrawn="1"/>
        </p:nvSpPr>
        <p:spPr>
          <a:xfrm>
            <a:off x="4376690" y="2282977"/>
            <a:ext cx="1073727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Document #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5" hasCustomPrompt="1"/>
          </p:nvPr>
        </p:nvSpPr>
        <p:spPr>
          <a:xfrm>
            <a:off x="5450417" y="2354586"/>
            <a:ext cx="2844152" cy="238125"/>
          </a:xfrm>
        </p:spPr>
        <p:txBody>
          <a:bodyPr>
            <a:noAutofit/>
          </a:bodyPr>
          <a:lstStyle>
            <a:lvl1pPr marL="0" indent="0">
              <a:buNone/>
              <a:defRPr sz="900"/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ML-XXXX-ALL-XXXX</a:t>
            </a:r>
          </a:p>
        </p:txBody>
      </p:sp>
      <p:sp>
        <p:nvSpPr>
          <p:cNvPr id="57" name="TextBox 56"/>
          <p:cNvSpPr txBox="1"/>
          <p:nvPr userDrawn="1"/>
        </p:nvSpPr>
        <p:spPr>
          <a:xfrm>
            <a:off x="845677" y="3060427"/>
            <a:ext cx="2982063" cy="3657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Technical Review/Fact Check by Medical Information</a:t>
            </a:r>
          </a:p>
        </p:txBody>
      </p:sp>
      <p:sp>
        <p:nvSpPr>
          <p:cNvPr id="62" name="TextBox 61"/>
          <p:cNvSpPr txBox="1"/>
          <p:nvPr userDrawn="1"/>
        </p:nvSpPr>
        <p:spPr>
          <a:xfrm>
            <a:off x="845676" y="4112136"/>
            <a:ext cx="7459507" cy="7174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This material is globally approved for use by AstraZeneca Medical Personnel only. The local market is responsible for interpreting, </a:t>
            </a:r>
            <a:br>
              <a:rPr lang="en-US" sz="900" b="1" dirty="0">
                <a:solidFill>
                  <a:schemeClr val="bg1"/>
                </a:solidFill>
              </a:rPr>
            </a:br>
            <a:r>
              <a:rPr lang="en-US" sz="900" b="1" dirty="0">
                <a:solidFill>
                  <a:schemeClr val="bg1"/>
                </a:solidFill>
              </a:rPr>
              <a:t>reviewing, and approving the content according to their local label, rules, and regulations.</a:t>
            </a:r>
          </a:p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</a:rPr>
              <a:t>AstraZeneca does not, under any circumstances, promote its products for off-label or unapproved uses. </a:t>
            </a:r>
          </a:p>
        </p:txBody>
      </p:sp>
    </p:spTree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 Not Use-&gt;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-2688908" y="5646738"/>
            <a:ext cx="2057400" cy="365125"/>
          </a:xfrm>
          <a:prstGeom prst="rect">
            <a:avLst/>
          </a:prstGeom>
        </p:spPr>
        <p:txBody>
          <a:bodyPr/>
          <a:lstStyle/>
          <a:p>
            <a:fld id="{412D13FE-C75F-44EB-89E7-2381DAD4FE4A}" type="datetime1">
              <a:rPr lang="en-US" smtClean="0"/>
              <a:t>9/24/2024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359173" y="1928918"/>
            <a:ext cx="22140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Use These </a:t>
            </a:r>
            <a:br>
              <a:rPr lang="en-US" sz="3000" b="1" dirty="0">
                <a:solidFill>
                  <a:schemeClr val="bg1"/>
                </a:solidFill>
              </a:rPr>
            </a:br>
            <a:r>
              <a:rPr lang="en-US" sz="3000" b="1" dirty="0">
                <a:solidFill>
                  <a:schemeClr val="bg1"/>
                </a:solidFill>
              </a:rPr>
              <a:t>Layouts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5707767" y="1313363"/>
            <a:ext cx="221406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DO NOT</a:t>
            </a:r>
          </a:p>
          <a:p>
            <a:pPr marL="0" indent="0" algn="ctr"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Use These </a:t>
            </a:r>
            <a:br>
              <a:rPr lang="en-US" sz="3000" b="1" dirty="0">
                <a:solidFill>
                  <a:schemeClr val="bg1"/>
                </a:solidFill>
              </a:rPr>
            </a:br>
            <a:r>
              <a:rPr lang="en-US" sz="3000" b="1" dirty="0">
                <a:solidFill>
                  <a:schemeClr val="bg1"/>
                </a:solidFill>
              </a:rPr>
              <a:t>Layouts</a:t>
            </a:r>
          </a:p>
        </p:txBody>
      </p:sp>
      <p:sp>
        <p:nvSpPr>
          <p:cNvPr id="8" name="Arrow: Right 7"/>
          <p:cNvSpPr/>
          <p:nvPr userDrawn="1"/>
        </p:nvSpPr>
        <p:spPr>
          <a:xfrm>
            <a:off x="5221432" y="3464647"/>
            <a:ext cx="3226377" cy="2182091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Arrow: Right 8"/>
          <p:cNvSpPr/>
          <p:nvPr userDrawn="1"/>
        </p:nvSpPr>
        <p:spPr>
          <a:xfrm flipH="1">
            <a:off x="740354" y="3464647"/>
            <a:ext cx="3226377" cy="2182091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- Defining the 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-2688908" y="5646738"/>
            <a:ext cx="2057400" cy="365125"/>
          </a:xfrm>
          <a:prstGeom prst="rect">
            <a:avLst/>
          </a:prstGeom>
        </p:spPr>
        <p:txBody>
          <a:bodyPr/>
          <a:lstStyle/>
          <a:p>
            <a:fld id="{60243164-1FC9-4009-B0AB-D56AA902E8BB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5851602"/>
            <a:ext cx="7391400" cy="1005840"/>
          </a:xfrm>
        </p:spPr>
        <p:txBody>
          <a:bodyPr anchor="b">
            <a:norm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Reference(s)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261872"/>
            <a:ext cx="84582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_1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237066" y="269647"/>
            <a:ext cx="8765651" cy="414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2250"/>
              </a:lnSpc>
              <a:defRPr sz="2400" b="0" i="0" baseline="0">
                <a:solidFill>
                  <a:srgbClr val="830051"/>
                </a:solidFill>
                <a:latin typeface="+mj-lt"/>
                <a:cs typeface="Calibri" panose="020F0502020204030204" pitchFamily="34" charset="0"/>
              </a:defRPr>
            </a:lvl1pPr>
          </a:lstStyle>
          <a:p>
            <a:r>
              <a:rPr lang="en-GB" noProof="0"/>
              <a:t>Click to add title</a:t>
            </a:r>
          </a:p>
        </p:txBody>
      </p:sp>
      <p:sp>
        <p:nvSpPr>
          <p:cNvPr id="16" name="Text Placeholder 30"/>
          <p:cNvSpPr txBox="1"/>
          <p:nvPr userDrawn="1"/>
        </p:nvSpPr>
        <p:spPr>
          <a:xfrm>
            <a:off x="8724014" y="6304000"/>
            <a:ext cx="221109" cy="355099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445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25475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0645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 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5884" y="6356353"/>
            <a:ext cx="514517" cy="309145"/>
          </a:xfrm>
          <a:prstGeom prst="rect">
            <a:avLst/>
          </a:prstGeom>
        </p:spPr>
        <p:txBody>
          <a:bodyPr anchor="b"/>
          <a:lstStyle>
            <a:lvl1pPr>
              <a:defRPr sz="700">
                <a:solidFill>
                  <a:schemeClr val="tx2"/>
                </a:solidFill>
              </a:defRPr>
            </a:lvl1pPr>
          </a:lstStyle>
          <a:p>
            <a:pPr defTabSz="457200">
              <a:defRPr/>
            </a:pPr>
            <a:fld id="{F8E47D07-9D1E-4FE9-B31A-2F5863681021}" type="slidenum">
              <a:rPr lang="en-GB" smtClean="0"/>
              <a:t>‹#›</a:t>
            </a:fld>
            <a:endParaRPr lang="en-GB"/>
          </a:p>
        </p:txBody>
      </p:sp>
      <p:sp>
        <p:nvSpPr>
          <p:cNvPr id="20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465639" y="6356353"/>
            <a:ext cx="5695318" cy="3090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6366819" y="6079524"/>
            <a:ext cx="2777181" cy="7784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Aft>
                <a:spcPts val="450"/>
              </a:spcAft>
            </a:pPr>
            <a:endParaRPr lang="ru-RU" sz="1800" dirty="0">
              <a:latin typeface="+mj-lt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154EBF-EF4B-488D-8FA6-ACF45E875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B325CF-02DB-475E-974D-2F97352A6B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CC23A8-512B-4610-9E86-7A70E98FA0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8A64D-0AAA-4099-97F3-A158FA01AA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517837-F7DA-494A-9722-46CD21E2F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F1C3D-6EE6-4256-9FE6-86E288C183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DC9F3D-DBE1-479B-877A-86220D95E9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28775B-A83D-4218-AD76-B01774DB57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4869AC-EB60-45EC-8C74-79B4CFDC7B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slideLayout" Target="../slideLayouts/slideLayout138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3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56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51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8.xml"/><Relationship Id="rId3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7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6.xml"/><Relationship Id="rId11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4.xml"/><Relationship Id="rId9" Type="http://schemas.openxmlformats.org/officeDocument/2006/relationships/slideLayout" Target="../slideLayouts/slideLayout169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9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74.xml"/><Relationship Id="rId7" Type="http://schemas.openxmlformats.org/officeDocument/2006/relationships/slideLayout" Target="../slideLayouts/slideLayout178.xml"/><Relationship Id="rId12" Type="http://schemas.openxmlformats.org/officeDocument/2006/relationships/slideLayout" Target="../slideLayouts/slideLayout183.xml"/><Relationship Id="rId2" Type="http://schemas.openxmlformats.org/officeDocument/2006/relationships/slideLayout" Target="../slideLayouts/slideLayout173.xml"/><Relationship Id="rId1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7.xml"/><Relationship Id="rId11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1.xml"/><Relationship Id="rId3" Type="http://schemas.openxmlformats.org/officeDocument/2006/relationships/slideLayout" Target="../slideLayouts/slideLayout186.xml"/><Relationship Id="rId7" Type="http://schemas.openxmlformats.org/officeDocument/2006/relationships/slideLayout" Target="../slideLayouts/slideLayout190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85.xml"/><Relationship Id="rId1" Type="http://schemas.openxmlformats.org/officeDocument/2006/relationships/slideLayout" Target="../slideLayouts/slideLayout184.xml"/><Relationship Id="rId6" Type="http://schemas.openxmlformats.org/officeDocument/2006/relationships/slideLayout" Target="../slideLayouts/slideLayout189.xml"/><Relationship Id="rId11" Type="http://schemas.openxmlformats.org/officeDocument/2006/relationships/slideLayout" Target="../slideLayouts/slideLayout194.xml"/><Relationship Id="rId5" Type="http://schemas.openxmlformats.org/officeDocument/2006/relationships/slideLayout" Target="../slideLayouts/slideLayout188.xml"/><Relationship Id="rId10" Type="http://schemas.openxmlformats.org/officeDocument/2006/relationships/slideLayout" Target="../slideLayouts/slideLayout193.xml"/><Relationship Id="rId4" Type="http://schemas.openxmlformats.org/officeDocument/2006/relationships/slideLayout" Target="../slideLayouts/slideLayout187.xml"/><Relationship Id="rId9" Type="http://schemas.openxmlformats.org/officeDocument/2006/relationships/slideLayout" Target="../slideLayouts/slideLayout192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2.xml"/><Relationship Id="rId13" Type="http://schemas.openxmlformats.org/officeDocument/2006/relationships/slideLayout" Target="../slideLayouts/slideLayout207.xml"/><Relationship Id="rId3" Type="http://schemas.openxmlformats.org/officeDocument/2006/relationships/slideLayout" Target="../slideLayouts/slideLayout197.xml"/><Relationship Id="rId7" Type="http://schemas.openxmlformats.org/officeDocument/2006/relationships/slideLayout" Target="../slideLayouts/slideLayout201.xml"/><Relationship Id="rId12" Type="http://schemas.openxmlformats.org/officeDocument/2006/relationships/slideLayout" Target="../slideLayouts/slideLayout206.xml"/><Relationship Id="rId17" Type="http://schemas.openxmlformats.org/officeDocument/2006/relationships/theme" Target="../theme/theme17.xml"/><Relationship Id="rId2" Type="http://schemas.openxmlformats.org/officeDocument/2006/relationships/slideLayout" Target="../slideLayouts/slideLayout196.xml"/><Relationship Id="rId16" Type="http://schemas.openxmlformats.org/officeDocument/2006/relationships/slideLayout" Target="../slideLayouts/slideLayout210.xml"/><Relationship Id="rId1" Type="http://schemas.openxmlformats.org/officeDocument/2006/relationships/slideLayout" Target="../slideLayouts/slideLayout195.xml"/><Relationship Id="rId6" Type="http://schemas.openxmlformats.org/officeDocument/2006/relationships/slideLayout" Target="../slideLayouts/slideLayout200.xml"/><Relationship Id="rId11" Type="http://schemas.openxmlformats.org/officeDocument/2006/relationships/slideLayout" Target="../slideLayouts/slideLayout205.xml"/><Relationship Id="rId5" Type="http://schemas.openxmlformats.org/officeDocument/2006/relationships/slideLayout" Target="../slideLayouts/slideLayout199.xml"/><Relationship Id="rId15" Type="http://schemas.openxmlformats.org/officeDocument/2006/relationships/slideLayout" Target="../slideLayouts/slideLayout209.xml"/><Relationship Id="rId10" Type="http://schemas.openxmlformats.org/officeDocument/2006/relationships/slideLayout" Target="../slideLayouts/slideLayout204.xml"/><Relationship Id="rId4" Type="http://schemas.openxmlformats.org/officeDocument/2006/relationships/slideLayout" Target="../slideLayouts/slideLayout198.xml"/><Relationship Id="rId9" Type="http://schemas.openxmlformats.org/officeDocument/2006/relationships/slideLayout" Target="../slideLayouts/slideLayout203.xml"/><Relationship Id="rId14" Type="http://schemas.openxmlformats.org/officeDocument/2006/relationships/slideLayout" Target="../slideLayouts/slideLayout2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ags" Target="../tags/tag1.xml"/><Relationship Id="rId5" Type="http://schemas.openxmlformats.org/officeDocument/2006/relationships/slideLayout" Target="../slideLayouts/slideLayout16.xml"/><Relationship Id="rId10" Type="http://schemas.openxmlformats.org/officeDocument/2006/relationships/vmlDrawing" Target="../drawings/vmlDrawing1.v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image" Target="../media/image4.jpeg"/><Relationship Id="rId5" Type="http://schemas.openxmlformats.org/officeDocument/2006/relationships/slideLayout" Target="../slideLayouts/slideLayout24.xml"/><Relationship Id="rId10" Type="http://schemas.openxmlformats.org/officeDocument/2006/relationships/tags" Target="../tags/tag2.xml"/><Relationship Id="rId4" Type="http://schemas.openxmlformats.org/officeDocument/2006/relationships/slideLayout" Target="../slideLayouts/slideLayout23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1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71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2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23" Type="http://schemas.openxmlformats.org/officeDocument/2006/relationships/theme" Target="../theme/theme6.xml"/><Relationship Id="rId10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69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Relationship Id="rId22" Type="http://schemas.openxmlformats.org/officeDocument/2006/relationships/slideLayout" Target="../slideLayouts/slideLayout7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1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17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88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82.xml"/><Relationship Id="rId19" Type="http://schemas.openxmlformats.org/officeDocument/2006/relationships/theme" Target="../theme/theme7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675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0451A7-94B7-4A5F-BBA4-3909856C69F8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675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7AFB77-9742-4CB0-9C27-098531ECE268}" type="slidenum">
              <a:rPr lang="en-US" altLang="en-US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25321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5pPr>
      <a:lvl6pPr marL="257175" algn="l" rtl="0" fontAlgn="base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6pPr>
      <a:lvl7pPr marL="514350" algn="l" rtl="0" fontAlgn="base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7pPr>
      <a:lvl8pPr marL="771525" algn="l" rtl="0" fontAlgn="base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8pPr>
      <a:lvl9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28588" indent="-128588" algn="l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rtl="0" eaLnBrk="0" fontAlgn="base" hangingPunct="0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rtl="0" eaLnBrk="0" fontAlgn="base" hangingPunct="0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rtl="0" eaLnBrk="0" fontAlgn="base" hangingPunct="0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rtl="0" eaLnBrk="0" fontAlgn="base" hangingPunct="0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D7C451-3123-43D5-8B00-F99C10966C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133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143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10451A7-94B7-4A5F-BBA4-3909856C69F8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D7AFB77-9742-4CB0-9C27-098531ECE268}" type="slidenum">
              <a:rPr lang="en-US" altLang="en-US" smtClean="0"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3723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54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8107C12-48AC-465C-93EB-32CE26A11F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F1F7577-98F7-415A-AC50-8BC73BF970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31F588-F9E8-40AD-B54B-7D68BA2AEE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0451A7-94B7-4A5F-BBA4-3909856C69F8}" type="datetime1">
              <a:rPr lang="en-US" altLang="en-US"/>
              <a:pPr>
                <a:defRPr/>
              </a:pPr>
              <a:t>9/24/2024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DFA31-056B-44C3-A483-250F052E90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D0600-553C-4F3D-A8BF-1233594DFE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7AFB77-9742-4CB0-9C27-098531ECE26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56032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  <p:sldLayoutId id="214748390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092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A26B4C-A8C2-78E8-2613-CB1CF957A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48074F-62BB-B252-9027-30CB2965A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DBDF0E-D128-EE22-038E-50A257B0B6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58879-016F-4C5C-8F02-33F499F65C63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6FD60A-1CFE-33C2-7A63-37A275E90F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F8174E-CB1F-FC2F-E982-5B4CB7FA18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24BB2-79B7-4460-9F16-0B0CECA2E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16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  <p:sldLayoutId id="2147483930" r:id="rId12"/>
    <p:sldLayoutId id="2147483931" r:id="rId13"/>
    <p:sldLayoutId id="2147483932" r:id="rId14"/>
    <p:sldLayoutId id="2147483933" r:id="rId15"/>
    <p:sldLayoutId id="2147483934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11"/>
            </p:custDataLst>
          </p:nvPr>
        </p:nvGraphicFramePr>
        <p:xfrm>
          <a:off x="1191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Слайд think-cell" r:id="rId12" imgW="5715" imgH="5715" progId="TCLayout.ActiveDocument.1">
                  <p:embed/>
                </p:oleObj>
              </mc:Choice>
              <mc:Fallback>
                <p:oleObj name="Слайд think-cell" r:id="rId12" imgW="5715" imgH="5715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91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" y="266342"/>
            <a:ext cx="6765131" cy="33342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86788" y="6503119"/>
            <a:ext cx="304273" cy="343341"/>
          </a:xfrm>
          <a:prstGeom prst="rect">
            <a:avLst/>
          </a:prstGeom>
        </p:spPr>
        <p:txBody>
          <a:bodyPr vert="horz" wrap="square" lIns="0" tIns="0" rIns="0" bIns="180000" rtlCol="0" anchor="ctr">
            <a:spAutoFit/>
          </a:bodyPr>
          <a:lstStyle>
            <a:lvl1pPr algn="r">
              <a:defRPr sz="1050" b="0" i="1">
                <a:solidFill>
                  <a:srgbClr val="FF732A"/>
                </a:solidFill>
                <a:latin typeface="Futura PT Book"/>
              </a:defRPr>
            </a:lvl1pPr>
          </a:lstStyle>
          <a:p>
            <a:fld id="{63F964F3-F956-4A06-8F0F-B128D5F1D29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060" y="266342"/>
            <a:ext cx="945000" cy="557308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07206" y="6546891"/>
            <a:ext cx="6765131" cy="297174"/>
          </a:xfrm>
          <a:prstGeom prst="rect">
            <a:avLst/>
          </a:prstGeom>
        </p:spPr>
        <p:txBody>
          <a:bodyPr vert="horz" wrap="square" lIns="0" tIns="0" rIns="0" bIns="180000" rtlCol="0" anchor="b" anchorCtr="0">
            <a:spAutoFit/>
          </a:bodyPr>
          <a:lstStyle>
            <a:lvl1pPr algn="l">
              <a:defRPr sz="75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 dt="0"/>
  <p:txStyles>
    <p:titleStyle>
      <a:lvl1pPr algn="l" defTabSz="685800" rtl="0" eaLnBrk="1" latinLnBrk="0" hangingPunct="1">
        <a:lnSpc>
          <a:spcPts val="2550"/>
        </a:lnSpc>
        <a:spcBef>
          <a:spcPct val="0"/>
        </a:spcBef>
        <a:spcAft>
          <a:spcPts val="0"/>
        </a:spcAft>
        <a:buNone/>
        <a:defRPr sz="2400" kern="1200" baseline="0">
          <a:solidFill>
            <a:srgbClr val="FF732A"/>
          </a:solidFill>
          <a:latin typeface="Futura PT Book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FF732A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Muller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FF732A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Muller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FF732A"/>
        </a:buClr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Muller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FF732A"/>
        </a:buClr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Muller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FF732A"/>
        </a:buClr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Muller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9569" y="188914"/>
            <a:ext cx="8424863" cy="793581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9569" y="1274324"/>
            <a:ext cx="8424863" cy="46984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59569" y="1064614"/>
            <a:ext cx="8424863" cy="80519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1800" dirty="0">
              <a:solidFill>
                <a:srgbClr val="FFFFFF"/>
              </a:solidFill>
            </a:endParaRPr>
          </a:p>
        </p:txBody>
      </p:sp>
    </p:spTree>
    <p:custDataLst>
      <p:tags r:id="rId1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96215" indent="-196215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accent1"/>
        </a:buClr>
        <a:buFont typeface="Arial" panose="020B0604020202020204" pitchFamily="34" charset="0"/>
        <a:buChar char="●"/>
        <a:defRPr sz="1650" kern="1200">
          <a:solidFill>
            <a:schemeClr val="tx2"/>
          </a:solidFill>
          <a:latin typeface="+mn-lt"/>
          <a:ea typeface="+mn-ea"/>
          <a:cs typeface="+mn-cs"/>
        </a:defRPr>
      </a:lvl1pPr>
      <a:lvl2pPr marL="452755" indent="-255905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accent1"/>
        </a:buClr>
        <a:buFont typeface="Arial" panose="020B0604020202020204" pitchFamily="34" charset="0"/>
        <a:buChar char="–"/>
        <a:defRPr sz="1650" kern="1200">
          <a:solidFill>
            <a:schemeClr val="tx2"/>
          </a:solidFill>
          <a:latin typeface="+mn-lt"/>
          <a:ea typeface="+mn-ea"/>
          <a:cs typeface="+mn-cs"/>
        </a:defRPr>
      </a:lvl2pPr>
      <a:lvl3pPr marL="671830" indent="-219075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accent1"/>
        </a:buClr>
        <a:buFont typeface="Wingdings" panose="05000000000000000000" pitchFamily="2" charset="2"/>
        <a:buChar char="§"/>
        <a:defRPr sz="165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0451A7-94B7-4A5F-BBA4-3909856C69F8}" type="datetime1">
              <a:rPr lang="en-US" altLang="en-US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7AFB77-9742-4CB0-9C27-098531ECE268}" type="slidenum">
              <a:rPr lang="en-US" altLang="en-US"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10451A7-94B7-4A5F-BBA4-3909856C69F8}" type="datetime1">
              <a:rPr lang="en-US" altLang="en-US" smtClean="0"/>
              <a:t>9/24/2024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D7AFB77-9742-4CB0-9C27-098531ECE268}" type="slidenum">
              <a:rPr lang="en-US" altLang="en-US" smtClean="0"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228601"/>
            <a:ext cx="8458200" cy="8001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84131"/>
            <a:ext cx="8458200" cy="4545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-2688908" y="564673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9435F6BB-9F35-4A07-A7A5-22398A72EDDD}" type="datetime1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-3717608" y="617378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6520623"/>
            <a:ext cx="363474" cy="246221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620000" y="6650253"/>
            <a:ext cx="1524000" cy="207749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r"/>
            <a:r>
              <a:rPr lang="en-US" sz="750" b="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AstraZeneca 2021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42900" y="1129284"/>
            <a:ext cx="8801100" cy="18288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</p:sldLayoutIdLst>
  <p:transition>
    <p:fade/>
  </p:transition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85725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228601"/>
            <a:ext cx="8458200" cy="8001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84132"/>
            <a:ext cx="8458200" cy="4545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-3717608" y="6173788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" y="6492877"/>
            <a:ext cx="342900" cy="365125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fld id="{CC7432E5-F8E0-41AE-9A6B-AD730338B00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620000" y="6650253"/>
            <a:ext cx="1524000" cy="207749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r"/>
            <a:r>
              <a:rPr lang="en-US" sz="750" b="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AstraZeneca </a:t>
            </a:r>
            <a:fld id="{B373A2DE-D3D0-4038-AC1D-6F999C464BE0}" type="datetimeyyyy">
              <a:rPr lang="en-US" sz="750" b="0" baseline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</a:t>
            </a:fld>
            <a:endParaRPr lang="en-US" sz="750" b="0" baseline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342901" y="1129284"/>
            <a:ext cx="8801100" cy="18288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ectangle 8"/>
          <p:cNvSpPr/>
          <p:nvPr userDrawn="1"/>
        </p:nvSpPr>
        <p:spPr>
          <a:xfrm>
            <a:off x="1" y="3"/>
            <a:ext cx="140192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8149855" y="6611780"/>
            <a:ext cx="935666" cy="2279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  <p:sldLayoutId id="2147483742" r:id="rId15"/>
    <p:sldLayoutId id="2147483743" r:id="rId16"/>
    <p:sldLayoutId id="2147483744" r:id="rId17"/>
    <p:sldLayoutId id="2147483745" r:id="rId18"/>
  </p:sldLayoutIdLst>
  <p:transition>
    <p:fade/>
  </p:transition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85725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D7C451-3123-43D5-8B00-F99C10966C6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555F98F-4BA7-4C8D-83BF-42A255683B77}" type="datetimeFigureOut">
              <a:rPr lang="ru-RU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793C74C0-DEA5-4F45-BD44-0030DEA29A08}" type="slidenum">
              <a:rPr lang="ru-RU" altLang="ru-RU"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3.xml"/><Relationship Id="rId5" Type="http://schemas.openxmlformats.org/officeDocument/2006/relationships/hyperlink" Target="https://docs.cntd.ru/document/1304475562?ysclid=lu1nyumvpf202317555" TargetMode="External"/><Relationship Id="rId4" Type="http://schemas.openxmlformats.org/officeDocument/2006/relationships/hyperlink" Target="https://www.consultant.ru/document/cons_doc_LAW_23735/?ysclid=lu1nxqxw6o87639447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6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rant.ru/products/ipo/prime/doc/408485527/?ysclid=m1alc48fdv805477590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411145/34050d0e38bdacc8a1fc52c8ef256a3ff2723b04/#dst100497" TargetMode="External"/><Relationship Id="rId7" Type="http://schemas.openxmlformats.org/officeDocument/2006/relationships/image" Target="../media/image30.png"/><Relationship Id="rId2" Type="http://schemas.openxmlformats.org/officeDocument/2006/relationships/hyperlink" Target="http://www.consultant.ru/document/cons_doc_LAW_99661/dc0b9959ca27fba1add9a97f0ae4a81af29efc9d/#dst100004" TargetMode="External"/><Relationship Id="rId1" Type="http://schemas.openxmlformats.org/officeDocument/2006/relationships/slideLayout" Target="../slideLayouts/slideLayout130.xml"/><Relationship Id="rId6" Type="http://schemas.openxmlformats.org/officeDocument/2006/relationships/image" Target="../media/image29.png"/><Relationship Id="rId5" Type="http://schemas.openxmlformats.org/officeDocument/2006/relationships/hyperlink" Target="http://www.consultant.ru/document/cons_doc_LAW_121895/2c37eeb7b3dac431acdf6e9b8c50416f260213ed/" TargetMode="External"/><Relationship Id="rId4" Type="http://schemas.openxmlformats.org/officeDocument/2006/relationships/hyperlink" Target="http://www.consultant.ru/document/cons_doc_LAW_121895/a7b7106bd7e8a56e008dde0eb4ea933be31371f4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nsultant.ru/document/cons_doc_LAW_131200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5.xml"/><Relationship Id="rId6" Type="http://schemas.openxmlformats.org/officeDocument/2006/relationships/hyperlink" Target="https://www.consultant.ru/document/cons_doc_LAW_401865/5bd9819733a5fb5dcef5e96a4a9de4e557699645/" TargetMode="External"/><Relationship Id="rId5" Type="http://schemas.openxmlformats.org/officeDocument/2006/relationships/hyperlink" Target="https://www.consultant.ru/document/cons_doc_LAW_121895/" TargetMode="External"/><Relationship Id="rId4" Type="http://schemas.openxmlformats.org/officeDocument/2006/relationships/hyperlink" Target="https://www.consultant.ru/document/cons_doc_LAW_401865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4.xml"/><Relationship Id="rId6" Type="http://schemas.openxmlformats.org/officeDocument/2006/relationships/image" Target="../media/image33.png"/><Relationship Id="rId5" Type="http://schemas.openxmlformats.org/officeDocument/2006/relationships/hyperlink" Target="https://www.zdrav.ru/question/4294658325-chto-ponimat-pod-jiznenno-vajnymi-pokazaniyami-pri-naznachenii-22-m03-24" TargetMode="External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5.xml"/><Relationship Id="rId7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microsoft.com/office/2007/relationships/hdphoto" Target="../media/hdphoto4.wdp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96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95.xml"/><Relationship Id="rId4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9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0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400730/4d9d14ab2813350397178d35e64661e0bffdc652/#dst100009" TargetMode="External"/><Relationship Id="rId2" Type="http://schemas.openxmlformats.org/officeDocument/2006/relationships/hyperlink" Target="http://kodeks.systecs.ru/zakon/fz-323/glava5/st37.html" TargetMode="External"/><Relationship Id="rId1" Type="http://schemas.openxmlformats.org/officeDocument/2006/relationships/slideLayout" Target="../slideLayouts/slideLayout116.xml"/><Relationship Id="rId4" Type="http://schemas.openxmlformats.org/officeDocument/2006/relationships/hyperlink" Target="http://www.consultant.ru/document/cons_doc_LAW_121895/f7964563436c4bb0aed73d388df1a95d9103b632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nsultant.ru/document/cons_doc_LAW_335635/?ysclid=luhdj3kz6d935032372" TargetMode="External"/><Relationship Id="rId2" Type="http://schemas.openxmlformats.org/officeDocument/2006/relationships/hyperlink" Target="https://cr.minzdrav.gov.ru/schema/603_2" TargetMode="External"/><Relationship Id="rId1" Type="http://schemas.openxmlformats.org/officeDocument/2006/relationships/slideLayout" Target="../slideLayouts/slideLayout151.xml"/><Relationship Id="rId5" Type="http://schemas.openxmlformats.org/officeDocument/2006/relationships/image" Target="../media/image15.png"/><Relationship Id="rId4" Type="http://schemas.openxmlformats.org/officeDocument/2006/relationships/hyperlink" Target="https://www.consultant.ru/document/cons_doc_LAW_466453/92d969e26a4326c5d02fa79b8f9cf4994ee5633b/?ysclid=luhdlzbaw7837824032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hyperlink" Target="https://cr.minzdrav.gov.ru/schema/469_2" TargetMode="External"/><Relationship Id="rId7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5.xml"/><Relationship Id="rId6" Type="http://schemas.openxmlformats.org/officeDocument/2006/relationships/image" Target="../media/image17.png"/><Relationship Id="rId5" Type="http://schemas.openxmlformats.org/officeDocument/2006/relationships/hyperlink" Target="https://spulmo.ru/upload/kr/BA_2024_draft.pdf?ysclid=luhefph9xu973196012" TargetMode="External"/><Relationship Id="rId4" Type="http://schemas.openxmlformats.org/officeDocument/2006/relationships/hyperlink" Target="http://www.consultant.ru/document/cons_doc_LAW_216975/" TargetMode="External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r.minzdrav.gov.ru/schema/603_2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1.xml"/><Relationship Id="rId6" Type="http://schemas.openxmlformats.org/officeDocument/2006/relationships/image" Target="../media/image21.png"/><Relationship Id="rId5" Type="http://schemas.openxmlformats.org/officeDocument/2006/relationships/hyperlink" Target="https://www.consultant.ru/document/cons_doc_LAW_466453/92d969e26a4326c5d02fa79b8f9cf4994ee5633b/?ysclid=luhdlzbaw7837824032" TargetMode="External"/><Relationship Id="rId4" Type="http://schemas.openxmlformats.org/officeDocument/2006/relationships/hyperlink" Target="https://www.consultant.ru/document/cons_doc_LAW_335635/?ysclid=luhdj3kz6d93503237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24FE1CB-E5BC-DC05-F0CB-2F9880EBBA0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114925"/>
            <a:ext cx="9144000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cap="all" dirty="0">
                <a:latin typeface="Calibri" panose="020F0502020204030204" pitchFamily="34" charset="0"/>
              </a:rPr>
              <a:t>27</a:t>
            </a:r>
            <a:r>
              <a:rPr kumimoji="0" lang="ru-RU" sz="2000" b="1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.09.2024</a:t>
            </a:r>
          </a:p>
          <a:p>
            <a:pPr algn="ctr"/>
            <a:r>
              <a:rPr lang="ru-RU" b="1" dirty="0">
                <a:solidFill>
                  <a:srgbClr val="000000"/>
                </a:solidFill>
                <a:effectLst/>
              </a:rPr>
              <a:t>Научно-практическая конференция </a:t>
            </a:r>
            <a:endParaRPr lang="ru-RU" b="1" dirty="0"/>
          </a:p>
          <a:p>
            <a:pPr algn="ctr"/>
            <a:r>
              <a:rPr lang="ru-RU" b="1" dirty="0">
                <a:solidFill>
                  <a:srgbClr val="000000"/>
                </a:solidFill>
                <a:effectLst/>
              </a:rPr>
              <a:t>«Управление здравоохранением на региональном уровне. Организационные и </a:t>
            </a:r>
            <a:endParaRPr lang="ru-RU" b="1" dirty="0"/>
          </a:p>
          <a:p>
            <a:pPr algn="ctr"/>
            <a:r>
              <a:rPr lang="ru-RU" b="1" dirty="0">
                <a:solidFill>
                  <a:srgbClr val="000000"/>
                </a:solidFill>
                <a:effectLst/>
              </a:rPr>
              <a:t>финансовые вопросы обеспечения медицинской помощи в Московской области» </a:t>
            </a:r>
            <a:endParaRPr kumimoji="0" lang="ru-RU" b="1" u="none" strike="noStrike" kern="1200" cap="all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5406" y="2162211"/>
            <a:ext cx="8630370" cy="4124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ru-RU" sz="2000" b="1" cap="all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286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ru-RU" sz="3200" b="1" cap="all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«Организационно - правовое обеспечение генно-инженерной биологической терапии в системе ОМС»</a:t>
            </a:r>
          </a:p>
          <a:p>
            <a:pPr marL="2286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ru-RU" sz="2000" b="1" cap="all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286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ru-RU" sz="2000" b="1" cap="all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286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2000" b="1" i="0" u="none" strike="noStrike" kern="1200" cap="all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286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2000" b="1" i="0" u="none" strike="noStrike" kern="1200" cap="all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286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Ризаханова</a:t>
            </a:r>
            <a:r>
              <a:rPr kumimoji="0" lang="ru-RU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О.А</a:t>
            </a:r>
            <a:r>
              <a:rPr kumimoji="0" lang="ru-RU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., к.м.н., доцент, кафедра общественного здоровья, экономики и управления здравоохранением ФГБОУ ВО СЗГМУ им. И.И. Мечникова России</a:t>
            </a:r>
            <a:endParaRPr kumimoji="0" lang="en-US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6815" y="6519446"/>
            <a:ext cx="8740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/>
              <a:t>ФГБОУ ВО СЗГМУ – Федеральное государственное бюджетное образовательное учреждение высшего образования Северо-Западный государственный медицинский университет</a:t>
            </a:r>
            <a:endParaRPr lang="ru-RU" sz="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Изображение выглядит как текст, снимок экрана, диаграмма, Параллельный&#10;&#10;Автоматически созданное описание">
            <a:extLst>
              <a:ext uri="{FF2B5EF4-FFF2-40B4-BE49-F238E27FC236}">
                <a16:creationId xmlns:a16="http://schemas.microsoft.com/office/drawing/2014/main" id="{3E8F5FD8-F78C-F25F-13C7-D3E12FA872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97696" cy="6567329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A68F6F-D2C6-68BE-02C2-DB4DC33D38EF}"/>
              </a:ext>
            </a:extLst>
          </p:cNvPr>
          <p:cNvSpPr txBox="1"/>
          <p:nvPr/>
        </p:nvSpPr>
        <p:spPr>
          <a:xfrm>
            <a:off x="797886" y="6475640"/>
            <a:ext cx="831494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http://clineconomy.ru/2024/03/28/aktualnye-voprosy-organizacii-mediczinskoj-pomoshhi-paczientam-s-razlichnymi-nozologiyami-poluchayushchim-lechenie-gibp/?ysclid=m1aofw7x1l122354786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EBB6C79-9CAC-C4DD-EE23-1B8A4AC30224}"/>
              </a:ext>
            </a:extLst>
          </p:cNvPr>
          <p:cNvSpPr txBox="1"/>
          <p:nvPr/>
        </p:nvSpPr>
        <p:spPr>
          <a:xfrm>
            <a:off x="228599" y="6654867"/>
            <a:ext cx="8915401" cy="203133"/>
          </a:xfrm>
          <a:prstGeom prst="rect">
            <a:avLst/>
          </a:prstGeom>
          <a:solidFill>
            <a:sysClr val="window" lastClr="FFFFFF"/>
          </a:solidFill>
        </p:spPr>
        <p:txBody>
          <a:bodyPr vert="horz" wrap="square" lIns="91440" tIns="45720" rIns="91440" bIns="45720" rtlCol="0" anchor="b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75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36068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56070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742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  <a:lvl5pPr marL="91821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D9A78"/>
              </a:buClr>
              <a:buSzTx/>
              <a:buFontTx/>
              <a:buNone/>
              <a:tabLst/>
              <a:defRPr/>
            </a:pPr>
            <a:r>
              <a:rPr kumimoji="0" lang="ru-RU" alt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Ризаханова О.А. к.м.н.,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ГБОУ ВО СЗГМУ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им.И.И.Мечникова</a:t>
            </a:r>
            <a:r>
              <a:rPr kumimoji="0" lang="ru-RU" alt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Из личного архива, 21.09.20</a:t>
            </a:r>
            <a:r>
              <a:rPr kumimoji="0" lang="en-US" alt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ru-RU" alt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800636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1065E23-2AB2-EBF3-5D07-9AD430736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5" y="6651729"/>
            <a:ext cx="8919221" cy="225572"/>
          </a:xfrm>
          <a:prstGeom prst="rect">
            <a:avLst/>
          </a:prstGeom>
        </p:spPr>
      </p:pic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01BD9374-0701-93F2-5428-A438B672FD55}"/>
              </a:ext>
            </a:extLst>
          </p:cNvPr>
          <p:cNvSpPr/>
          <p:nvPr/>
        </p:nvSpPr>
        <p:spPr>
          <a:xfrm>
            <a:off x="1645920" y="5574346"/>
            <a:ext cx="7351775" cy="109871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Письмо Минздрава РФ от 19.02.2024 г. № 31-2/200 «О методических рекомендациях по способам оплаты медицинской помощи за счёт средств обязательного медицинского страхования»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6758CF7D-260B-9A90-3EEF-DA4916DCF871}"/>
              </a:ext>
            </a:extLst>
          </p:cNvPr>
          <p:cNvSpPr/>
          <p:nvPr/>
        </p:nvSpPr>
        <p:spPr>
          <a:xfrm>
            <a:off x="42672" y="2864350"/>
            <a:ext cx="7400544" cy="123694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ПП РФ № 871 (ред. 25.07.24) «Об утверждении Правил формирования перечней лекарственных препаратов для медицинского применения и минимального ассортимента лекарственных препаратов, необходимых для оказания медицинской помощи» </a:t>
            </a:r>
          </a:p>
        </p:txBody>
      </p:sp>
      <p:sp>
        <p:nvSpPr>
          <p:cNvPr id="11" name="Прямоугольник: скругленные противолежащие углы 10">
            <a:extLst>
              <a:ext uri="{FF2B5EF4-FFF2-40B4-BE49-F238E27FC236}">
                <a16:creationId xmlns:a16="http://schemas.microsoft.com/office/drawing/2014/main" id="{CB1CEEDF-0BB9-0187-9677-417DD7E3CF85}"/>
              </a:ext>
            </a:extLst>
          </p:cNvPr>
          <p:cNvSpPr/>
          <p:nvPr/>
        </p:nvSpPr>
        <p:spPr>
          <a:xfrm>
            <a:off x="467128" y="4835468"/>
            <a:ext cx="3267456" cy="926592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 326-ФЗ  "Об обязательном медицинском страховании в Российской Федерации" </a:t>
            </a:r>
          </a:p>
        </p:txBody>
      </p:sp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D61C5C97-9DFA-6AF6-9DA6-7CC73F4E91C8}"/>
              </a:ext>
            </a:extLst>
          </p:cNvPr>
          <p:cNvSpPr/>
          <p:nvPr/>
        </p:nvSpPr>
        <p:spPr>
          <a:xfrm>
            <a:off x="5364480" y="4792742"/>
            <a:ext cx="3267456" cy="698254"/>
          </a:xfrm>
          <a:prstGeom prst="round2Diag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 61-ФЗ "Об обращении лекарственных средств" 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259A885A-F380-4161-8A0E-AC1966B79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47" y="184935"/>
            <a:ext cx="5434401" cy="1520575"/>
          </a:xfrm>
        </p:spPr>
        <p:txBody>
          <a:bodyPr>
            <a:noAutofit/>
          </a:bodyPr>
          <a:lstStyle/>
          <a:p>
            <a:pPr algn="ctr"/>
            <a:r>
              <a:rPr lang="ru-RU" sz="2100" b="1" cap="all" dirty="0">
                <a:solidFill>
                  <a:srgbClr val="002060"/>
                </a:solidFill>
                <a:latin typeface="+mn-lt"/>
              </a:rPr>
              <a:t/>
            </a:r>
            <a:br>
              <a:rPr lang="ru-RU" sz="2100" b="1" cap="all" dirty="0">
                <a:solidFill>
                  <a:srgbClr val="002060"/>
                </a:solidFill>
                <a:latin typeface="+mn-lt"/>
              </a:rPr>
            </a:br>
            <a:endParaRPr lang="ru-RU" sz="2100" b="1" cap="all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C03B81-B455-40C3-84D6-DA45DAB6E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072" y="838343"/>
            <a:ext cx="8741664" cy="1756085"/>
          </a:xfrm>
        </p:spPr>
        <p:txBody>
          <a:bodyPr>
            <a:noAutofit/>
          </a:bodyPr>
          <a:lstStyle/>
          <a:p>
            <a:pPr marL="0" marR="0" lvl="0" indent="354013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1" u="none" strike="noStrike" kern="1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ea typeface="Aptos" panose="020B0004020202020204" pitchFamily="34" charset="0"/>
                <a:cs typeface="Times New Roman" panose="02020603050405020304" pitchFamily="18" charset="0"/>
              </a:rPr>
              <a:t>На государственном уровне принимают ограничительные перечни лекарственных средств, расходы на которые покрываются за счет бюджетных средств и средств страховой медицины, что позволяет из всего многообразия существующих лекарств выбрать наиболее эффективные, соответствующие современному уровню развития медицины и учесть финансовые возможности государства.</a:t>
            </a:r>
          </a:p>
          <a:p>
            <a:pPr marL="0" marR="0" lvl="0" indent="354013" algn="just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800" b="1" i="1" u="none" strike="noStrike" kern="1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694890-BD16-4ECB-8985-BA28AB21FA1D}"/>
              </a:ext>
            </a:extLst>
          </p:cNvPr>
          <p:cNvSpPr txBox="1"/>
          <p:nvPr/>
        </p:nvSpPr>
        <p:spPr>
          <a:xfrm>
            <a:off x="359664" y="142866"/>
            <a:ext cx="8412480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all" spc="0" normalizeH="0" baseline="0" noProof="0" dirty="0">
                <a:ln>
                  <a:noFill/>
                </a:ln>
                <a:solidFill>
                  <a:srgbClr val="B74919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ограничительные перечни лекарственных средств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B74919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Прямоугольник: скругленные противолежащие углы 12">
            <a:extLst>
              <a:ext uri="{FF2B5EF4-FFF2-40B4-BE49-F238E27FC236}">
                <a16:creationId xmlns:a16="http://schemas.microsoft.com/office/drawing/2014/main" id="{37230CD1-BCD5-6C5E-5EBC-FB66A6A45673}"/>
              </a:ext>
            </a:extLst>
          </p:cNvPr>
          <p:cNvSpPr/>
          <p:nvPr/>
        </p:nvSpPr>
        <p:spPr>
          <a:xfrm>
            <a:off x="5349241" y="3875739"/>
            <a:ext cx="3499104" cy="550643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 178-ФЗ "О государственной социальной помощи" </a:t>
            </a:r>
          </a:p>
        </p:txBody>
      </p:sp>
      <p:sp>
        <p:nvSpPr>
          <p:cNvPr id="4" name="Прямоугольник: скругленные противолежащие углы 3">
            <a:extLst>
              <a:ext uri="{FF2B5EF4-FFF2-40B4-BE49-F238E27FC236}">
                <a16:creationId xmlns:a16="http://schemas.microsoft.com/office/drawing/2014/main" id="{52059446-629B-A830-652B-31D21A6BF505}"/>
              </a:ext>
            </a:extLst>
          </p:cNvPr>
          <p:cNvSpPr/>
          <p:nvPr/>
        </p:nvSpPr>
        <p:spPr>
          <a:xfrm>
            <a:off x="2286001" y="4200829"/>
            <a:ext cx="3499104" cy="926592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 323-ФЗ "Об основах охраны здоровья граждан в Российской Федерации"</a:t>
            </a:r>
          </a:p>
        </p:txBody>
      </p:sp>
    </p:spTree>
    <p:extLst>
      <p:ext uri="{BB962C8B-B14F-4D97-AF65-F5344CB8AC3E}">
        <p14:creationId xmlns:p14="http://schemas.microsoft.com/office/powerpoint/2010/main" val="3741642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снимок экрана, Шрифт, число&#10;&#10;Автоматически созданное описание">
            <a:extLst>
              <a:ext uri="{FF2B5EF4-FFF2-40B4-BE49-F238E27FC236}">
                <a16:creationId xmlns:a16="http://schemas.microsoft.com/office/drawing/2014/main" id="{0F155DBD-269B-27D5-E0E2-519D498088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03" y="892061"/>
            <a:ext cx="8914211" cy="319475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9E6382-DB30-9AA2-E07E-A5DC321B4749}"/>
              </a:ext>
            </a:extLst>
          </p:cNvPr>
          <p:cNvSpPr txBox="1"/>
          <p:nvPr/>
        </p:nvSpPr>
        <p:spPr>
          <a:xfrm>
            <a:off x="219457" y="268223"/>
            <a:ext cx="8680704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rgbClr val="B74919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Расширение ПГГ в части лекарственного обеспечения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B74919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D776E9-AA60-CC29-47D4-A67928E0CEEA}"/>
              </a:ext>
            </a:extLst>
          </p:cNvPr>
          <p:cNvSpPr txBox="1"/>
          <p:nvPr/>
        </p:nvSpPr>
        <p:spPr>
          <a:xfrm>
            <a:off x="261383" y="6281692"/>
            <a:ext cx="880812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Федеральный закон "О государственной социальной помощи" от 17.07.1999 N 178-ФЗ (последняя редакция) \ КонсультантПлюс (consultant.ru)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47BA25-E5CA-D8E7-967D-8F7507B5E90A}"/>
              </a:ext>
            </a:extLst>
          </p:cNvPr>
          <p:cNvSpPr txBox="1"/>
          <p:nvPr/>
        </p:nvSpPr>
        <p:spPr>
          <a:xfrm>
            <a:off x="97069" y="6457890"/>
            <a:ext cx="89530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О Программе государственных гарантий бесплатного оказания гражданам медицинской помощи на 2024 год и на плановый период 2025 и 2026 годов от 28 декабря 2023 - docs.cntd.ru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19043BF-81C6-1BA2-F011-2B524FC0F269}"/>
              </a:ext>
            </a:extLst>
          </p:cNvPr>
          <p:cNvSpPr/>
          <p:nvPr/>
        </p:nvSpPr>
        <p:spPr>
          <a:xfrm rot="21166841">
            <a:off x="2708427" y="3889716"/>
            <a:ext cx="5909090" cy="748601"/>
          </a:xfrm>
          <a:prstGeom prst="rect">
            <a:avLst/>
          </a:prstGeom>
          <a:solidFill>
            <a:schemeClr val="bg2"/>
          </a:solidFill>
          <a:ln w="254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B74919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 список ЖНВЛП в настоящее время входит 820 наименований медикаментов</a:t>
            </a:r>
          </a:p>
          <a:p>
            <a:pPr marL="0" marR="0" lvl="0" indent="0" algn="ctr" defTabSz="4572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B74919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28.08.2024, Комиссия Минздрава по формированию лекарственных перечней ЖНВЛП и ВЗН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FB4EDE-2467-1585-4A0A-9A2FDF376DF3}"/>
              </a:ext>
            </a:extLst>
          </p:cNvPr>
          <p:cNvSpPr txBox="1"/>
          <p:nvPr/>
        </p:nvSpPr>
        <p:spPr>
          <a:xfrm>
            <a:off x="116417" y="5031548"/>
            <a:ext cx="89004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ptos" panose="020B0004020202020204" pitchFamily="34" charset="0"/>
                <a:cs typeface="+mn-cs"/>
              </a:rPr>
              <a:t>Использование ЛП сверх утвержденного перечня ЖНВЛП при оказании МП в рамках ТПГГ ОМС возможно также при выделении целевых бюджетных ассигнований из бюджета субъекта РФ на финансирование дополнительных объемов страхового  обеспечения по страховым случаям, установленным базовой программой.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27103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9949D76E-C6BF-0597-0975-F2739679D3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9455" y="217878"/>
            <a:ext cx="8680706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rgbClr val="B74919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Основные критерии включения лекарственных средств в программы </a:t>
            </a:r>
            <a:r>
              <a:rPr kumimoji="0" lang="ru-RU" sz="2000" b="1" i="0" u="none" strike="noStrike" kern="1200" cap="all" spc="0" normalizeH="0" baseline="0" noProof="0" dirty="0" err="1">
                <a:ln>
                  <a:noFill/>
                </a:ln>
                <a:solidFill>
                  <a:srgbClr val="B74919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омс</a:t>
            </a: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rgbClr val="B74919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B74919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B92679A7-73B4-C1ED-EB5D-8E6B8B7920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015470" y="2287396"/>
            <a:ext cx="4884691" cy="636005"/>
          </a:xfrm>
          <a:solidFill>
            <a:schemeClr val="bg1">
              <a:lumMod val="95000"/>
            </a:schemeClr>
          </a:solidFill>
          <a:ln w="19050">
            <a:solidFill>
              <a:schemeClr val="accent1">
                <a:shade val="15000"/>
              </a:schemeClr>
            </a:solidFill>
          </a:ln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sz="2400" dirty="0"/>
              <a:t>Клинические рекомендации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D8C0A78-64A9-0A2B-99D1-7BBD6D3F25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3567" y="2287396"/>
            <a:ext cx="3243069" cy="636005"/>
          </a:xfrm>
          <a:solidFill>
            <a:schemeClr val="bg1">
              <a:lumMod val="95000"/>
            </a:schemeClr>
          </a:solidFill>
          <a:ln w="19050">
            <a:solidFill>
              <a:schemeClr val="accent1">
                <a:shade val="15000"/>
              </a:schemeClr>
            </a:solidFill>
          </a:ln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sz="2400" dirty="0"/>
              <a:t>Перечень ЖНВЛП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042B797-FEC0-1D57-44B8-94C83F772BE6}"/>
              </a:ext>
            </a:extLst>
          </p:cNvPr>
          <p:cNvSpPr/>
          <p:nvPr/>
        </p:nvSpPr>
        <p:spPr>
          <a:xfrm>
            <a:off x="365759" y="3107991"/>
            <a:ext cx="8412482" cy="20771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Методические рекомендации по способам оплаты медицинской помощи за счет средств обязательного медицинского страхования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(Одобрено решением рабочей группы Министерства здравоохранения Российской Федерации в части оплаты медицинской помощи в условиях круглосуточного и дневного стационаров по клинико-статистическим группам за счет средств обязательного медицинского страхования в рамках программы государственных гарантий бесплатного оказания гражданам медицинской помощи 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(протокол заседания от 18.10.2023 № 90/31-2/516)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950851-4F42-3ED1-31E0-94BC763C51EE}"/>
              </a:ext>
            </a:extLst>
          </p:cNvPr>
          <p:cNvSpPr txBox="1"/>
          <p:nvPr/>
        </p:nvSpPr>
        <p:spPr>
          <a:xfrm>
            <a:off x="182882" y="1006199"/>
            <a:ext cx="8961118" cy="1018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srgbClr val="1D6FA9">
                    <a:lumMod val="50000"/>
                  </a:srgbClr>
                </a:solidFill>
                <a:effectLst/>
                <a:highlight>
                  <a:srgbClr val="FFFFFF"/>
                </a:highlight>
                <a:uLnTx/>
                <a:uFillTx/>
                <a:latin typeface="Calibri" panose="020F0502020204030204"/>
                <a:ea typeface="+mn-ea"/>
                <a:cs typeface="+mn-cs"/>
              </a:rPr>
              <a:t>Выделение дорогостоящих ЛП в качестве классификационных критериев возможно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1D6FA9">
                    <a:lumMod val="50000"/>
                  </a:srgbClr>
                </a:solidFill>
                <a:effectLst/>
                <a:highlight>
                  <a:srgbClr val="FFFFFF"/>
                </a:highlight>
                <a:uLnTx/>
                <a:uFillTx/>
                <a:latin typeface="Calibri" panose="020F0502020204030204"/>
                <a:ea typeface="+mn-ea"/>
                <a:cs typeface="+mn-cs"/>
              </a:rPr>
              <a:t>при наличии конкретных показаний, определенных клиническими рекомендациями </a:t>
            </a: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srgbClr val="1D6FA9">
                    <a:lumMod val="50000"/>
                  </a:srgbClr>
                </a:solidFill>
                <a:effectLst/>
                <a:highlight>
                  <a:srgbClr val="FFFFFF"/>
                </a:highlight>
                <a:uLnTx/>
                <a:uFillTx/>
                <a:latin typeface="Calibri" panose="020F0502020204030204"/>
                <a:ea typeface="+mn-ea"/>
                <a:cs typeface="+mn-cs"/>
              </a:rPr>
              <a:t>в ограниченном количестве случаев, входящих в базовую КСГ,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1D6FA9">
                    <a:lumMod val="50000"/>
                  </a:srgbClr>
                </a:solidFill>
                <a:effectLst/>
                <a:highlight>
                  <a:srgbClr val="FFFFFF"/>
                </a:highlight>
                <a:uLnTx/>
                <a:uFillTx/>
                <a:latin typeface="Calibri" panose="020F0502020204030204"/>
                <a:ea typeface="+mn-ea"/>
                <a:cs typeface="+mn-cs"/>
              </a:rPr>
              <a:t>только для лекарственных препаратов, входящих в перечень ЖНВЛП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srgbClr val="1D6FA9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3C8CF43-CC15-7311-73E9-CBE2648E1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82837">
            <a:off x="3440293" y="2214822"/>
            <a:ext cx="731521" cy="7811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1B30F23-4391-32BC-8F0D-37C6EEF6C8D6}"/>
              </a:ext>
            </a:extLst>
          </p:cNvPr>
          <p:cNvSpPr txBox="1"/>
          <p:nvPr/>
        </p:nvSpPr>
        <p:spPr>
          <a:xfrm>
            <a:off x="588264" y="5591663"/>
            <a:ext cx="5251704" cy="92333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shade val="1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ФЕДЕРАЛЬНЫЙ ФОНД ОБЯЗАТЕЛЬНОГО МЕДИЦИНСКОГО СТРАХОВАНИЯ ПИСЬМО от 7 февраля 2024 г. N 00-10-26-2-06/2222</a:t>
            </a:r>
          </a:p>
        </p:txBody>
      </p:sp>
      <p:pic>
        <p:nvPicPr>
          <p:cNvPr id="11" name="Рисунок 10" descr="Изображение выглядит как текст, Шрифт, алгебра&#10;&#10;Автоматически созданное описание">
            <a:extLst>
              <a:ext uri="{FF2B5EF4-FFF2-40B4-BE49-F238E27FC236}">
                <a16:creationId xmlns:a16="http://schemas.microsoft.com/office/drawing/2014/main" id="{59AFBD3A-8AD2-66A4-E084-2B5E2AA4A2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528" y="4970615"/>
            <a:ext cx="2482182" cy="1762371"/>
          </a:xfrm>
          <a:prstGeom prst="rect">
            <a:avLst/>
          </a:prstGeom>
          <a:ln w="28575">
            <a:solidFill>
              <a:schemeClr val="accent1">
                <a:shade val="15000"/>
              </a:schemeClr>
            </a:solidFill>
          </a:ln>
        </p:spPr>
      </p:pic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6A65C350-B61C-C820-8803-4697F5C9108E}"/>
              </a:ext>
            </a:extLst>
          </p:cNvPr>
          <p:cNvSpPr/>
          <p:nvPr/>
        </p:nvSpPr>
        <p:spPr>
          <a:xfrm>
            <a:off x="5827776" y="5811012"/>
            <a:ext cx="682752" cy="484632"/>
          </a:xfrm>
          <a:prstGeom prst="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14A56F3-DC40-0A56-1E98-AC834E2448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597051"/>
            <a:ext cx="6457815" cy="16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12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снимок экрана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8210EB9B-6547-664C-13A3-5C9DA367A6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095"/>
            <a:ext cx="7851648" cy="4687306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CF442A-01F7-B7B0-CEB0-63F89D959A44}"/>
              </a:ext>
            </a:extLst>
          </p:cNvPr>
          <p:cNvSpPr txBox="1"/>
          <p:nvPr/>
        </p:nvSpPr>
        <p:spPr>
          <a:xfrm>
            <a:off x="0" y="5900928"/>
            <a:ext cx="914399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Письмо Министерства здравоохранения Российской Федерации от 30 ноября 2023 г. № 25-1/11441 Об обеспечении граждан, страдающих ревматизмом и ревматоидным артритом, системной (острой) красной волчанкой, болезнью Бехтерева, лекарственными препаратами | </a:t>
            </a:r>
            <a:r>
              <a:rPr lang="ru-RU" sz="1400" dirty="0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Док</a:t>
            </a:r>
            <a:r>
              <a:rPr lang="ru-RU" sz="1400" b="1" dirty="0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у</a:t>
            </a:r>
            <a:r>
              <a:rPr lang="ru-RU" sz="1400" dirty="0">
                <a:solidFill>
                  <a:srgbClr val="002060"/>
                </a:solidFill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менты ленты ПРАЙМ: ГАРАНТ.РУ (garant.ru)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6A2E53-E03E-BE7E-7E7D-62826F3C16A8}"/>
              </a:ext>
            </a:extLst>
          </p:cNvPr>
          <p:cNvSpPr txBox="1"/>
          <p:nvPr/>
        </p:nvSpPr>
        <p:spPr>
          <a:xfrm>
            <a:off x="341376" y="4570020"/>
            <a:ext cx="5510784" cy="1310552"/>
          </a:xfrm>
          <a:prstGeom prst="rect">
            <a:avLst/>
          </a:prstGeom>
          <a:solidFill>
            <a:schemeClr val="bg1">
              <a:lumMod val="95000"/>
            </a:schemeClr>
          </a:solidFill>
          <a:ln w="22225"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b="1" dirty="0">
                <a:effectLst/>
                <a:latin typeface="Arial-BoldMT"/>
              </a:rPr>
              <a:t>Разгруппировка существующего тарифа </a:t>
            </a:r>
            <a:endParaRPr lang="ru-RU" dirty="0"/>
          </a:p>
          <a:p>
            <a:pPr>
              <a:spcBef>
                <a:spcPts val="600"/>
              </a:spcBef>
            </a:pPr>
            <a:r>
              <a:rPr lang="ru-RU" sz="1200" b="1" dirty="0" err="1">
                <a:effectLst/>
                <a:latin typeface="Arial-BoldMT"/>
              </a:rPr>
              <a:t>st</a:t>
            </a:r>
            <a:r>
              <a:rPr lang="ru-RU" sz="1200" b="1" dirty="0">
                <a:effectLst/>
                <a:latin typeface="Arial-BoldMT"/>
              </a:rPr>
              <a:t> 24.001 </a:t>
            </a:r>
            <a:endParaRPr lang="ru-RU" dirty="0"/>
          </a:p>
          <a:p>
            <a:pPr>
              <a:spcBef>
                <a:spcPts val="600"/>
              </a:spcBef>
            </a:pPr>
            <a:r>
              <a:rPr lang="ru-RU" sz="1202" b="1" dirty="0" err="1">
                <a:effectLst/>
                <a:latin typeface="Arial-BoldMT"/>
              </a:rPr>
              <a:t>ds</a:t>
            </a:r>
            <a:r>
              <a:rPr lang="ru-RU" sz="1202" b="1" dirty="0">
                <a:effectLst/>
                <a:latin typeface="Arial-BoldMT"/>
              </a:rPr>
              <a:t> 24.001 </a:t>
            </a:r>
            <a:endParaRPr lang="ru-RU" dirty="0"/>
          </a:p>
          <a:p>
            <a:r>
              <a:rPr lang="ru-RU" sz="1104" dirty="0">
                <a:effectLst/>
                <a:latin typeface="Arial" panose="020B0604020202020204" pitchFamily="34" charset="0"/>
              </a:rPr>
              <a:t>• </a:t>
            </a:r>
            <a:r>
              <a:rPr lang="ru-RU" sz="1104" b="1" dirty="0">
                <a:effectLst/>
                <a:latin typeface="Arial-BoldMT"/>
              </a:rPr>
              <a:t>в рамках имеющегося </a:t>
            </a:r>
            <a:r>
              <a:rPr lang="en-US" sz="1104" b="1" dirty="0">
                <a:effectLst/>
                <a:latin typeface="Arial-BoldMT"/>
              </a:rPr>
              <a:t> </a:t>
            </a:r>
            <a:r>
              <a:rPr lang="ru-RU" sz="1104" b="1" dirty="0">
                <a:effectLst/>
                <a:latin typeface="Arial-BoldMT"/>
              </a:rPr>
              <a:t>финансирования ОМС </a:t>
            </a:r>
            <a:r>
              <a:rPr lang="ru-RU" sz="1104" dirty="0">
                <a:effectLst/>
                <a:latin typeface="Arial" panose="020B0604020202020204" pitchFamily="34" charset="0"/>
              </a:rPr>
              <a:t> </a:t>
            </a:r>
            <a:r>
              <a:rPr lang="ru-RU" sz="1104" b="1" dirty="0">
                <a:effectLst/>
                <a:latin typeface="Arial-BoldMT"/>
              </a:rPr>
              <a:t>нет явного критерия</a:t>
            </a:r>
            <a:r>
              <a:rPr lang="en-US" sz="1104" b="1" dirty="0">
                <a:effectLst/>
                <a:latin typeface="Arial-BoldMT"/>
              </a:rPr>
              <a:t> </a:t>
            </a:r>
            <a:r>
              <a:rPr lang="ru-RU" sz="1104" b="1" dirty="0">
                <a:effectLst/>
                <a:latin typeface="Arial-BoldMT"/>
              </a:rPr>
              <a:t>отнесения к подгруппе для </a:t>
            </a:r>
            <a:r>
              <a:rPr lang="ru-RU" sz="1104" b="1" dirty="0" err="1">
                <a:effectLst/>
                <a:latin typeface="Arial-BoldMT"/>
              </a:rPr>
              <a:t>анифролумаба</a:t>
            </a:r>
            <a:r>
              <a:rPr lang="ru-RU" sz="1104" b="1" dirty="0">
                <a:effectLst/>
                <a:latin typeface="Arial-BoldMT"/>
              </a:rPr>
              <a:t> </a:t>
            </a:r>
            <a:r>
              <a:rPr lang="ru-RU" sz="1104" b="1" i="1" dirty="0">
                <a:solidFill>
                  <a:schemeClr val="accent2">
                    <a:lumMod val="50000"/>
                  </a:schemeClr>
                </a:solidFill>
                <a:effectLst/>
                <a:latin typeface="Arial-BoldMT"/>
              </a:rPr>
              <a:t>(не ЖНВЛП</a:t>
            </a:r>
            <a:r>
              <a:rPr lang="en-US" sz="1104" b="1" i="1" dirty="0">
                <a:solidFill>
                  <a:schemeClr val="accent2">
                    <a:lumMod val="50000"/>
                  </a:schemeClr>
                </a:solidFill>
                <a:effectLst/>
                <a:latin typeface="Arial-BoldMT"/>
              </a:rPr>
              <a:t> </a:t>
            </a:r>
            <a:r>
              <a:rPr lang="ru-RU" sz="1104" b="1" i="1" dirty="0">
                <a:solidFill>
                  <a:schemeClr val="accent2">
                    <a:lumMod val="50000"/>
                  </a:schemeClr>
                </a:solidFill>
                <a:effectLst/>
                <a:latin typeface="Arial-BoldMT"/>
              </a:rPr>
              <a:t>препарат не может быть</a:t>
            </a:r>
            <a:r>
              <a:rPr lang="en-US" sz="1104" b="1" i="1" dirty="0">
                <a:solidFill>
                  <a:schemeClr val="accent2">
                    <a:lumMod val="50000"/>
                  </a:schemeClr>
                </a:solidFill>
                <a:effectLst/>
                <a:latin typeface="Arial-BoldMT"/>
              </a:rPr>
              <a:t> </a:t>
            </a:r>
            <a:r>
              <a:rPr lang="ru-RU" sz="1106" b="1" i="1" dirty="0">
                <a:solidFill>
                  <a:schemeClr val="accent2">
                    <a:lumMod val="50000"/>
                  </a:schemeClr>
                </a:solidFill>
                <a:effectLst/>
                <a:latin typeface="Arial-BoldMT"/>
              </a:rPr>
              <a:t>дифференцирующим </a:t>
            </a:r>
            <a:r>
              <a:rPr lang="ru-RU" sz="1104" b="1" i="1" dirty="0">
                <a:solidFill>
                  <a:schemeClr val="accent2">
                    <a:lumMod val="50000"/>
                  </a:schemeClr>
                </a:solidFill>
                <a:effectLst/>
                <a:latin typeface="Arial-BoldMT"/>
              </a:rPr>
              <a:t>признаком). 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9004F9BC-97C3-EF7D-DACA-77236103AD65}"/>
              </a:ext>
            </a:extLst>
          </p:cNvPr>
          <p:cNvSpPr/>
          <p:nvPr/>
        </p:nvSpPr>
        <p:spPr>
          <a:xfrm>
            <a:off x="5852160" y="5074661"/>
            <a:ext cx="377952" cy="438912"/>
          </a:xfrm>
          <a:prstGeom prst="righ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025675-97E8-7194-CF61-AB68C250214B}"/>
              </a:ext>
            </a:extLst>
          </p:cNvPr>
          <p:cNvSpPr txBox="1"/>
          <p:nvPr/>
        </p:nvSpPr>
        <p:spPr>
          <a:xfrm>
            <a:off x="6230112" y="4782547"/>
            <a:ext cx="2238607" cy="98488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prstClr val="black"/>
                </a:solidFill>
                <a:latin typeface="Calibri" panose="020F0502020204030204"/>
              </a:rPr>
              <a:t>С 2025 года в ЖНВЛП </a:t>
            </a: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28.08.2024, Комиссия Минздрава по формированию лекарственных перечней ЖНВЛП и ВЗН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63656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текст&#10;&#10;Автоматически созданное описание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479" y="5116531"/>
            <a:ext cx="6010382" cy="174147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39046" y="1072444"/>
            <a:ext cx="3973309" cy="4318823"/>
          </a:xfrm>
          <a:ln w="31750"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endParaRPr lang="ru-RU" sz="3400" b="1" i="0" dirty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pPr marL="0" indent="0" algn="ctr">
              <a:buNone/>
            </a:pPr>
            <a:r>
              <a:rPr lang="ru-RU" sz="3400" b="1" i="0" dirty="0">
                <a:solidFill>
                  <a:schemeClr val="accent1">
                    <a:lumMod val="50000"/>
                  </a:schemeClr>
                </a:solidFill>
                <a:effectLst/>
              </a:rPr>
              <a:t>Концепция пациент –ориентированного подхода </a:t>
            </a:r>
          </a:p>
          <a:p>
            <a:pPr marL="0" indent="0" algn="ctr">
              <a:buNone/>
            </a:pPr>
            <a:endParaRPr lang="ru-RU" b="1" i="0" dirty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pPr marL="0" indent="0"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</a:rPr>
              <a:t> - </a:t>
            </a:r>
            <a:r>
              <a:rPr lang="ru-RU" b="1" i="0" dirty="0">
                <a:solidFill>
                  <a:schemeClr val="accent2">
                    <a:lumMod val="50000"/>
                  </a:schemeClr>
                </a:solidFill>
                <a:effectLst/>
              </a:rPr>
              <a:t>является ключевым элементом</a:t>
            </a:r>
          </a:p>
          <a:p>
            <a:pPr marL="0" indent="0" algn="l">
              <a:buNone/>
            </a:pPr>
            <a:r>
              <a:rPr lang="ru-RU" sz="3200" b="1" i="0" dirty="0">
                <a:solidFill>
                  <a:schemeClr val="accent2">
                    <a:lumMod val="50000"/>
                  </a:schemeClr>
                </a:solidFill>
                <a:effectLst/>
              </a:rPr>
              <a:t>качества медицинской помощи </a:t>
            </a:r>
            <a:r>
              <a:rPr lang="ru-RU" b="0" i="0" dirty="0">
                <a:solidFill>
                  <a:srgbClr val="000000"/>
                </a:solidFill>
                <a:effectLst/>
              </a:rPr>
              <a:t>и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</a:rPr>
              <a:t> звучит таким образом:</a:t>
            </a:r>
          </a:p>
          <a:p>
            <a:pPr marL="0" indent="0" algn="l">
              <a:buNone/>
            </a:pPr>
            <a:endParaRPr lang="ru-RU" b="0" i="0" dirty="0">
              <a:solidFill>
                <a:srgbClr val="000000"/>
              </a:solidFill>
              <a:effectLst/>
            </a:endParaRPr>
          </a:p>
          <a:p>
            <a:pPr marL="0" indent="0" algn="just">
              <a:buNone/>
            </a:pPr>
            <a:r>
              <a:rPr lang="ru-RU" b="0" i="1" dirty="0">
                <a:solidFill>
                  <a:srgbClr val="000000"/>
                </a:solidFill>
                <a:effectLst/>
              </a:rPr>
              <a:t>     </a:t>
            </a:r>
            <a:r>
              <a:rPr lang="ru-RU" sz="3200" b="0" i="1" dirty="0">
                <a:solidFill>
                  <a:srgbClr val="000000"/>
                </a:solidFill>
                <a:effectLst/>
              </a:rPr>
              <a:t>«Предоставляемая помощь должна соответствовать индивидуальным предпочтениям, </a:t>
            </a:r>
            <a:r>
              <a:rPr lang="ru-RU" sz="3200" b="0" i="1" u="sng" dirty="0">
                <a:solidFill>
                  <a:srgbClr val="000000"/>
                </a:solidFill>
                <a:effectLst/>
              </a:rPr>
              <a:t>потребностям и ценностям пациентов и учитывать пожелания пациента при принятии клинических решений</a:t>
            </a:r>
            <a:r>
              <a:rPr lang="ru-RU" sz="3200" b="0" i="1" dirty="0">
                <a:solidFill>
                  <a:srgbClr val="000000"/>
                </a:solidFill>
                <a:effectLst/>
              </a:rPr>
              <a:t>»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1072444"/>
            <a:ext cx="4345969" cy="4318823"/>
          </a:xfrm>
          <a:ln w="28575"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3400" b="1" dirty="0">
                <a:solidFill>
                  <a:schemeClr val="accent1">
                    <a:lumMod val="50000"/>
                  </a:schemeClr>
                </a:solidFill>
              </a:rPr>
              <a:t>Декларация о пациент-ориентированном здравоохранении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600" i="1" dirty="0"/>
              <a:t>(Барселона, 2006 год) </a:t>
            </a:r>
            <a:endParaRPr lang="en-US" sz="2600" i="1" dirty="0"/>
          </a:p>
          <a:p>
            <a:pPr marL="0" indent="0" algn="ctr">
              <a:spcBef>
                <a:spcPts val="0"/>
              </a:spcBef>
              <a:buNone/>
            </a:pPr>
            <a:endParaRPr lang="ru-RU" sz="2600" i="1" dirty="0"/>
          </a:p>
          <a:p>
            <a:pPr marL="0" indent="0" algn="ctr">
              <a:buNone/>
            </a:pPr>
            <a:r>
              <a:rPr lang="ru-RU" b="1" dirty="0"/>
              <a:t>Пациент-ориентированное здравоохранение</a:t>
            </a:r>
            <a:r>
              <a:rPr lang="ru-RU" dirty="0"/>
              <a:t> - путь к справедливой, эффективной и оптимальной по затратам системе общественного здравоохранения</a:t>
            </a:r>
          </a:p>
          <a:p>
            <a:pPr marL="0" indent="0" algn="just">
              <a:buNone/>
            </a:pPr>
            <a:endParaRPr lang="ru-RU" dirty="0"/>
          </a:p>
          <a:p>
            <a:pPr marL="514350" indent="-514350">
              <a:buAutoNum type="arabicPeriod"/>
            </a:pPr>
            <a:r>
              <a:rPr lang="ru-RU" sz="2700" dirty="0"/>
              <a:t>Уважение </a:t>
            </a:r>
          </a:p>
          <a:p>
            <a:pPr marL="514350" indent="-514350">
              <a:buAutoNum type="arabicPeriod"/>
            </a:pPr>
            <a:r>
              <a:rPr lang="ru-RU" sz="2700" b="1" dirty="0">
                <a:solidFill>
                  <a:srgbClr val="C00000"/>
                </a:solidFill>
              </a:rPr>
              <a:t>Выбор и расширение прав и возможностей </a:t>
            </a:r>
          </a:p>
          <a:p>
            <a:pPr marL="514350" indent="-514350">
              <a:buAutoNum type="arabicPeriod"/>
            </a:pPr>
            <a:r>
              <a:rPr lang="ru-RU" sz="2700" dirty="0"/>
              <a:t>Вовлечение пациентов в разработку политики здравоохранения</a:t>
            </a:r>
          </a:p>
          <a:p>
            <a:pPr marL="514350" indent="-514350">
              <a:buAutoNum type="arabicPeriod"/>
            </a:pPr>
            <a:r>
              <a:rPr lang="ru-RU" sz="2700" b="1" dirty="0">
                <a:solidFill>
                  <a:srgbClr val="002060"/>
                </a:solidFill>
              </a:rPr>
              <a:t>Доступ и поддержка </a:t>
            </a:r>
          </a:p>
          <a:p>
            <a:pPr marL="514350" indent="-514350">
              <a:buAutoNum type="arabicPeriod"/>
            </a:pPr>
            <a:r>
              <a:rPr lang="ru-RU" sz="2700" b="1" dirty="0">
                <a:solidFill>
                  <a:schemeClr val="accent3">
                    <a:lumMod val="50000"/>
                  </a:schemeClr>
                </a:solidFill>
              </a:rPr>
              <a:t>Информация</a:t>
            </a:r>
          </a:p>
        </p:txBody>
      </p:sp>
      <p:sp>
        <p:nvSpPr>
          <p:cNvPr id="10" name="Text Placeholder 6"/>
          <p:cNvSpPr txBox="1"/>
          <p:nvPr/>
        </p:nvSpPr>
        <p:spPr>
          <a:xfrm>
            <a:off x="6462445" y="6516368"/>
            <a:ext cx="2609635" cy="341632"/>
          </a:xfrm>
          <a:prstGeom prst="rect">
            <a:avLst/>
          </a:prstGeom>
          <a:solidFill>
            <a:sysClr val="window" lastClr="FFFFFF"/>
          </a:solidFill>
        </p:spPr>
        <p:txBody>
          <a:bodyPr vert="horz" wrap="square" lIns="91440" tIns="45720" rIns="91440" bIns="45720" rtlCol="0" anchor="b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75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36068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56070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742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  <a:lvl5pPr marL="91821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D9A78"/>
              </a:buClr>
              <a:buSzTx/>
              <a:buFontTx/>
              <a:buNone/>
              <a:defRPr/>
            </a:pPr>
            <a:r>
              <a:rPr kumimoji="0" lang="ru-RU" altLang="ru-RU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Ризаханова</a:t>
            </a:r>
            <a:r>
              <a:rPr kumimoji="0" lang="ru-RU" alt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О.А. к.м.н.,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ГБОУ ВО СЗГМУ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им.И.И.Мечникова</a:t>
            </a:r>
            <a:r>
              <a:rPr kumimoji="0" lang="ru-RU" alt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Из личного архива, 2024</a:t>
            </a:r>
          </a:p>
        </p:txBody>
      </p:sp>
      <p:sp>
        <p:nvSpPr>
          <p:cNvPr id="6" name="Title 1"/>
          <p:cNvSpPr txBox="1"/>
          <p:nvPr/>
        </p:nvSpPr>
        <p:spPr>
          <a:xfrm>
            <a:off x="431514" y="190125"/>
            <a:ext cx="8486455" cy="590164"/>
          </a:xfrm>
          <a:prstGeom prst="rect">
            <a:avLst/>
          </a:prstGeom>
          <a:solidFill>
            <a:srgbClr val="FFFFFF">
              <a:lumMod val="95000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800" b="1" kern="1200" dirty="0">
                <a:solidFill>
                  <a:srgbClr val="2CD5C4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  <a:ea typeface="+mj-ea"/>
                <a:cs typeface="Arial" panose="020B0604020202020204" pitchFamily="34" charset="0"/>
              </a:rPr>
              <a:t>Пациент-ориентированное здравоохранение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5073" y="1109472"/>
            <a:ext cx="4974146" cy="552297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spcBef>
                <a:spcPts val="0"/>
              </a:spcBef>
              <a:buNone/>
              <a:defRPr/>
            </a:pPr>
            <a:r>
              <a:rPr lang="ru-RU" sz="1500" b="1" u="sng" dirty="0">
                <a:solidFill>
                  <a:srgbClr val="002060"/>
                </a:solidFill>
                <a:latin typeface="Calibri" panose="020F0502020204030204"/>
              </a:rPr>
              <a:t>Статья 70. </a:t>
            </a:r>
            <a:r>
              <a:rPr lang="ru-RU" sz="1500" b="1" u="sng" cap="all" dirty="0">
                <a:solidFill>
                  <a:srgbClr val="C0504D">
                    <a:lumMod val="50000"/>
                  </a:srgbClr>
                </a:solidFill>
                <a:latin typeface="Calibri" panose="020F0502020204030204"/>
              </a:rPr>
              <a:t>лечащий врач</a:t>
            </a:r>
          </a:p>
          <a:p>
            <a:pPr marL="0" indent="0" algn="just">
              <a:lnSpc>
                <a:spcPct val="70000"/>
              </a:lnSpc>
              <a:spcBef>
                <a:spcPts val="0"/>
              </a:spcBef>
              <a:buNone/>
              <a:defRPr/>
            </a:pPr>
            <a:endParaRPr lang="ru-RU" sz="1200" b="1" u="sng" cap="all" dirty="0">
              <a:solidFill>
                <a:srgbClr val="C0504D">
                  <a:lumMod val="50000"/>
                </a:srgbClr>
              </a:solidFill>
              <a:latin typeface="Calibri" panose="020F0502020204030204"/>
            </a:endParaRPr>
          </a:p>
          <a:p>
            <a:pPr marL="0" indent="0" algn="just">
              <a:spcBef>
                <a:spcPts val="0"/>
              </a:spcBef>
              <a:buNone/>
              <a:defRPr/>
            </a:pPr>
            <a:r>
              <a:rPr lang="ru-RU" sz="975" dirty="0">
                <a:solidFill>
                  <a:prstClr val="black"/>
                </a:solidFill>
                <a:latin typeface="Calibri" panose="020F0502020204030204"/>
              </a:rPr>
              <a:t>П. 2</a:t>
            </a:r>
            <a:r>
              <a:rPr lang="ru-RU" sz="1275" dirty="0">
                <a:solidFill>
                  <a:prstClr val="black"/>
                </a:solidFill>
                <a:latin typeface="Calibri" panose="020F0502020204030204"/>
              </a:rPr>
              <a:t>. </a:t>
            </a:r>
            <a:r>
              <a:rPr lang="ru-RU" sz="1700" b="1" dirty="0">
                <a:solidFill>
                  <a:prstClr val="black"/>
                </a:solidFill>
                <a:latin typeface="Calibri" panose="020F0502020204030204"/>
              </a:rPr>
              <a:t>Лечащий врач организует своевременное квалифицированное обследование и лечение пациента</a:t>
            </a:r>
            <a:r>
              <a:rPr lang="ru-RU" sz="975" dirty="0">
                <a:solidFill>
                  <a:prstClr val="black"/>
                </a:solidFill>
                <a:latin typeface="Calibri" panose="020F0502020204030204"/>
              </a:rPr>
              <a:t>, </a:t>
            </a:r>
            <a:r>
              <a:rPr lang="ru-RU" sz="1100" i="1" dirty="0">
                <a:solidFill>
                  <a:prstClr val="black"/>
                </a:solidFill>
                <a:latin typeface="Calibri" panose="020F0502020204030204"/>
              </a:rPr>
              <a:t>предоставляет информацию о состоянии его здоровья, по требованию пациента или его </a:t>
            </a:r>
            <a:r>
              <a:rPr lang="ru-RU" sz="1100" i="1" u="sng" dirty="0">
                <a:solidFill>
                  <a:srgbClr val="1A0DAB"/>
                </a:solidFill>
                <a:latin typeface="Calibri" panose="020F0502020204030204"/>
                <a:hlinkClick r:id="rId2"/>
              </a:rPr>
              <a:t>законного представителя</a:t>
            </a:r>
            <a:r>
              <a:rPr lang="ru-RU" sz="1100" i="1" dirty="0">
                <a:solidFill>
                  <a:prstClr val="black"/>
                </a:solidFill>
                <a:latin typeface="Calibri" panose="020F0502020204030204"/>
              </a:rPr>
              <a:t> приглашает для консультаций врачей-специалистов, при необходимости созывает консилиум врачей для целей, установленных </a:t>
            </a:r>
            <a:r>
              <a:rPr lang="ru-RU" sz="1100" i="1" u="sng" dirty="0">
                <a:solidFill>
                  <a:srgbClr val="1A0DAB"/>
                </a:solidFill>
                <a:latin typeface="Calibri" panose="020F0502020204030204"/>
                <a:hlinkClick r:id="rId3"/>
              </a:rPr>
              <a:t>частью 4 статьи 47</a:t>
            </a:r>
            <a:r>
              <a:rPr lang="ru-RU" sz="1100" i="1" dirty="0">
                <a:solidFill>
                  <a:prstClr val="black"/>
                </a:solidFill>
                <a:latin typeface="Calibri" panose="020F0502020204030204"/>
              </a:rPr>
              <a:t> настоящего Федерального закона. Рекомендации консультантов реализуются только по согласованию с лечащим врачом, за исключением случаев оказания экстренной медицинской помощи.</a:t>
            </a:r>
          </a:p>
          <a:p>
            <a:pPr marL="0" indent="0" algn="just">
              <a:spcBef>
                <a:spcPts val="0"/>
              </a:spcBef>
              <a:buNone/>
              <a:defRPr/>
            </a:pPr>
            <a:endParaRPr lang="ru-RU" sz="600" i="1" dirty="0">
              <a:solidFill>
                <a:srgbClr val="000000"/>
              </a:solidFill>
              <a:latin typeface="Calibri" panose="020F0502020204030204"/>
            </a:endParaRPr>
          </a:p>
          <a:p>
            <a:pPr marL="0" indent="0" algn="just">
              <a:spcBef>
                <a:spcPts val="0"/>
              </a:spcBef>
              <a:buNone/>
              <a:defRPr/>
            </a:pPr>
            <a:r>
              <a:rPr lang="ru-RU" sz="975" dirty="0">
                <a:solidFill>
                  <a:prstClr val="black"/>
                </a:solidFill>
                <a:latin typeface="Calibri" panose="020F0502020204030204"/>
              </a:rPr>
              <a:t>П. 4. </a:t>
            </a:r>
            <a:r>
              <a:rPr lang="ru-RU" sz="1500" b="1" dirty="0">
                <a:solidFill>
                  <a:prstClr val="black"/>
                </a:solidFill>
                <a:latin typeface="Calibri" panose="020F0502020204030204"/>
              </a:rPr>
              <a:t>Лечащий врач, рекомендуя пациенту лекарственный препарат</a:t>
            </a:r>
            <a:r>
              <a:rPr lang="ru-RU" sz="1275" b="1" dirty="0">
                <a:solidFill>
                  <a:prstClr val="black"/>
                </a:solidFill>
                <a:latin typeface="Calibri" panose="020F0502020204030204"/>
              </a:rPr>
              <a:t>, </a:t>
            </a:r>
            <a:r>
              <a:rPr lang="ru-RU" sz="1100" i="1" dirty="0">
                <a:solidFill>
                  <a:prstClr val="black"/>
                </a:solidFill>
                <a:latin typeface="Calibri" panose="020F0502020204030204"/>
              </a:rPr>
              <a:t>медицинское изделие, специализированный продукт лечебного питания или заменитель грудного молока</a:t>
            </a:r>
            <a:r>
              <a:rPr lang="ru-RU" sz="1275" b="1" dirty="0">
                <a:solidFill>
                  <a:prstClr val="black"/>
                </a:solidFill>
                <a:latin typeface="Calibri" panose="020F0502020204030204"/>
              </a:rPr>
              <a:t>, </a:t>
            </a:r>
            <a:r>
              <a:rPr lang="ru-RU" sz="1500" b="1" dirty="0">
                <a:solidFill>
                  <a:prstClr val="black"/>
                </a:solidFill>
                <a:latin typeface="Calibri" panose="020F0502020204030204"/>
              </a:rPr>
              <a:t>обязан информировать пациента о возможности получения им соответствующих лекарственного препарата</a:t>
            </a:r>
            <a:r>
              <a:rPr lang="ru-RU" sz="1100" b="1" dirty="0">
                <a:solidFill>
                  <a:prstClr val="black"/>
                </a:solidFill>
                <a:latin typeface="Calibri" panose="020F0502020204030204"/>
              </a:rPr>
              <a:t>, </a:t>
            </a:r>
            <a:r>
              <a:rPr lang="ru-RU" sz="1100" i="1" dirty="0">
                <a:solidFill>
                  <a:prstClr val="black"/>
                </a:solidFill>
                <a:latin typeface="Calibri" panose="020F0502020204030204"/>
              </a:rPr>
              <a:t>медицинского изделия, специализированного продукта лечебного питания или заменителя грудного молока</a:t>
            </a:r>
            <a:r>
              <a:rPr lang="ru-RU" sz="11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ru-RU" sz="1500" b="1" dirty="0">
                <a:solidFill>
                  <a:prstClr val="black"/>
                </a:solidFill>
                <a:latin typeface="Calibri" panose="020F0502020204030204"/>
              </a:rPr>
              <a:t>без взимания платы в соответствии с законодательством РФ.</a:t>
            </a:r>
          </a:p>
          <a:p>
            <a:pPr marL="0" indent="0" algn="just">
              <a:spcBef>
                <a:spcPts val="0"/>
              </a:spcBef>
              <a:buNone/>
              <a:defRPr/>
            </a:pPr>
            <a:endParaRPr lang="ru-RU" sz="1350" b="1" dirty="0">
              <a:solidFill>
                <a:srgbClr val="000000"/>
              </a:solidFill>
              <a:latin typeface="Calibri" panose="020F0502020204030204"/>
            </a:endParaRPr>
          </a:p>
          <a:p>
            <a:pPr marL="0" indent="0" algn="just">
              <a:spcBef>
                <a:spcPts val="0"/>
              </a:spcBef>
              <a:buNone/>
              <a:defRPr/>
            </a:pPr>
            <a:endParaRPr lang="ru-RU" sz="600" b="1" u="sng" dirty="0">
              <a:solidFill>
                <a:srgbClr val="002060"/>
              </a:solidFill>
              <a:latin typeface="Calibri" panose="020F0502020204030204"/>
            </a:endParaRPr>
          </a:p>
          <a:p>
            <a:pPr marL="0" indent="0" algn="just">
              <a:spcBef>
                <a:spcPts val="0"/>
              </a:spcBef>
              <a:buNone/>
              <a:defRPr/>
            </a:pPr>
            <a:r>
              <a:rPr lang="ru-RU" sz="1500" b="1" u="sng" dirty="0">
                <a:solidFill>
                  <a:srgbClr val="002060"/>
                </a:solidFill>
                <a:latin typeface="Calibri" panose="020F0502020204030204"/>
              </a:rPr>
              <a:t>Статья 73. </a:t>
            </a:r>
            <a:r>
              <a:rPr lang="ru-RU" sz="1500" b="1" u="sng" cap="all" dirty="0">
                <a:solidFill>
                  <a:srgbClr val="C0504D">
                    <a:lumMod val="50000"/>
                  </a:srgbClr>
                </a:solidFill>
                <a:latin typeface="Calibri" panose="020F0502020204030204"/>
              </a:rPr>
              <a:t>Обязанности медицинских работников и фармацевтических работников</a:t>
            </a:r>
          </a:p>
          <a:p>
            <a:pPr marL="0" indent="0" algn="just">
              <a:lnSpc>
                <a:spcPct val="70000"/>
              </a:lnSpc>
              <a:spcBef>
                <a:spcPts val="0"/>
              </a:spcBef>
              <a:buNone/>
              <a:defRPr/>
            </a:pPr>
            <a:endParaRPr lang="ru-RU" sz="1500" b="1" u="sng" cap="all" dirty="0">
              <a:solidFill>
                <a:srgbClr val="C0504D">
                  <a:lumMod val="50000"/>
                </a:srgbClr>
              </a:solidFill>
              <a:latin typeface="Calibri" panose="020F0502020204030204"/>
            </a:endParaRPr>
          </a:p>
          <a:p>
            <a:pPr marL="0" indent="0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0000"/>
                </a:solidFill>
                <a:latin typeface="Calibri" panose="020F0502020204030204"/>
              </a:rPr>
              <a:t>П. 1</a:t>
            </a:r>
            <a:r>
              <a:rPr lang="ru-RU" sz="1500" b="1" dirty="0">
                <a:solidFill>
                  <a:srgbClr val="000000"/>
                </a:solidFill>
                <a:latin typeface="Calibri" panose="020F0502020204030204"/>
              </a:rPr>
              <a:t>.  Оказывать медицинскую помощь в соответствии со своей квалификацией, должностными инструкциями, служебными и должностными обязанностями;</a:t>
            </a:r>
          </a:p>
          <a:p>
            <a:pPr marL="0" indent="0" algn="just">
              <a:spcBef>
                <a:spcPts val="0"/>
              </a:spcBef>
              <a:buNone/>
              <a:defRPr/>
            </a:pPr>
            <a:r>
              <a:rPr lang="ru-RU" sz="1500" cap="all" dirty="0">
                <a:solidFill>
                  <a:srgbClr val="000000"/>
                </a:solidFill>
                <a:latin typeface="Calibri" panose="020F0502020204030204"/>
              </a:rPr>
              <a:t>П. 2. </a:t>
            </a:r>
            <a:r>
              <a:rPr lang="ru-RU" sz="1500" b="1" dirty="0">
                <a:solidFill>
                  <a:srgbClr val="000000"/>
                </a:solidFill>
                <a:latin typeface="Calibri" panose="020F0502020204030204"/>
              </a:rPr>
              <a:t>Назначать лекарственные препараты в </a:t>
            </a:r>
            <a:r>
              <a:rPr lang="ru-RU" sz="1500" b="1" u="sng" dirty="0">
                <a:solidFill>
                  <a:srgbClr val="C00000"/>
                </a:solidFill>
                <a:latin typeface="Calibri" panose="020F0502020204030204"/>
                <a:hlinkClick r:id="rId4"/>
              </a:rPr>
              <a:t>порядке</a:t>
            </a:r>
            <a:r>
              <a:rPr lang="ru-RU" sz="1500" b="1" dirty="0">
                <a:solidFill>
                  <a:srgbClr val="000000"/>
                </a:solidFill>
                <a:latin typeface="Calibri" panose="020F0502020204030204"/>
              </a:rPr>
              <a:t>, установленном уполномоченным федеральным органом исполнительной власти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60684" y="3192844"/>
            <a:ext cx="3211829" cy="2708084"/>
          </a:xfrm>
          <a:ln w="31750">
            <a:solidFill>
              <a:schemeClr val="accent2">
                <a:lumMod val="5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sz="2200" dirty="0"/>
              <a:t>Как </a:t>
            </a:r>
            <a:r>
              <a:rPr lang="ru-RU" sz="2200" b="1" dirty="0"/>
              <a:t>назначение</a:t>
            </a:r>
            <a:r>
              <a:rPr lang="ru-RU" sz="2200" dirty="0"/>
              <a:t>, так и </a:t>
            </a:r>
            <a:r>
              <a:rPr lang="ru-RU" sz="2200" b="1" dirty="0"/>
              <a:t>неназначение лекарственных препаратов </a:t>
            </a:r>
            <a:r>
              <a:rPr lang="ru-RU" sz="2200" dirty="0"/>
              <a:t>на основании КР и с учетом стандартов МП</a:t>
            </a:r>
            <a:r>
              <a:rPr lang="ru-RU" sz="2200" b="1" dirty="0">
                <a:solidFill>
                  <a:srgbClr val="0070C0"/>
                </a:solidFill>
              </a:rPr>
              <a:t> </a:t>
            </a:r>
            <a:r>
              <a:rPr lang="ru-RU" sz="2200" b="1" dirty="0"/>
              <a:t>при наличии показаний, </a:t>
            </a:r>
            <a:r>
              <a:rPr lang="ru-RU" sz="2200" dirty="0"/>
              <a:t>входящих в структуру перечня ЛЛО </a:t>
            </a:r>
            <a:r>
              <a:rPr lang="ru-RU" sz="2200" i="1" dirty="0"/>
              <a:t>(ФЛО и РЛО) 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</a:rPr>
              <a:t>должно быть обосновано!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78467" y="6534288"/>
            <a:ext cx="6765533" cy="2077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342900">
              <a:defRPr/>
            </a:pPr>
            <a:r>
              <a:rPr lang="ru-RU" sz="750" dirty="0">
                <a:solidFill>
                  <a:prstClr val="black"/>
                </a:solidFill>
                <a:latin typeface="Calibri" panose="020F0502020204030204"/>
              </a:rPr>
              <a:t>Статья 73. Обязанности медицинских работников и фармацевтических работников </a:t>
            </a:r>
            <a:r>
              <a:rPr lang="ru-RU" sz="750" dirty="0">
                <a:solidFill>
                  <a:prstClr val="black"/>
                </a:solidFill>
                <a:latin typeface="Calibri" panose="020F0502020204030204"/>
                <a:hlinkClick r:id="rId5"/>
              </a:rPr>
              <a:t>; Статья 70. Лечащий врач / КонсультантПлюс (consultant.ru)</a:t>
            </a:r>
            <a:endParaRPr lang="ru-RU" sz="7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4922195" y="1255464"/>
            <a:ext cx="492408" cy="4962144"/>
          </a:xfrm>
          <a:prstGeom prst="rightBrace">
            <a:avLst>
              <a:gd name="adj1" fmla="val 0"/>
              <a:gd name="adj2" fmla="val 50000"/>
            </a:avLst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42900">
              <a:defRPr/>
            </a:pPr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8607" y="225552"/>
            <a:ext cx="8566785" cy="7078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ru-RU" sz="2000" b="1" kern="0" cap="all" dirty="0">
                <a:solidFill>
                  <a:schemeClr val="accent2">
                    <a:lumMod val="50000"/>
                  </a:schemeClr>
                </a:solidFill>
                <a:latin typeface="Calibri" panose="020F0502020204030204"/>
              </a:rPr>
              <a:t>Федеральный закон от 21.11.2011 N 323-ФЗ "Об основах охраны здоровья граждан в Российской Федерации» </a:t>
            </a:r>
            <a:endParaRPr lang="ru-RU" sz="2000" b="1" kern="0" dirty="0">
              <a:solidFill>
                <a:schemeClr val="accent2">
                  <a:lumMod val="50000"/>
                </a:schemeClr>
              </a:solidFill>
              <a:latin typeface="Calibri" panose="020F0502020204030204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1382" y="1454915"/>
            <a:ext cx="3790455" cy="148417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58E7E2-6B58-33F0-50E1-8582C6C8B3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52189" y="943430"/>
            <a:ext cx="899648" cy="90362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defRPr/>
            </a:pPr>
            <a:fld id="{C3E8A318-6D55-4448-9068-9F08AF6EA197}" type="slidenum">
              <a:rPr lang="en-US">
                <a:solidFill>
                  <a:prstClr val="black">
                    <a:tint val="75000"/>
                  </a:prstClr>
                </a:solidFill>
                <a:latin typeface="Arial" panose="020B0604020202020204"/>
              </a:rPr>
              <a:pPr defTabSz="342900">
                <a:defRPr/>
              </a:pPr>
              <a:t>17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anose="020B0604020202020204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221456" y="192540"/>
            <a:ext cx="8701088" cy="528638"/>
          </a:xfrm>
          <a:solidFill>
            <a:schemeClr val="bg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cap="all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Если препарат не входит в список ЖВНЛП и в клинические рекомендации, нужно ли проводить Врачебную комиссию для его назначения?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4294967295"/>
          </p:nvPr>
        </p:nvSpPr>
        <p:spPr>
          <a:xfrm>
            <a:off x="257175" y="963168"/>
            <a:ext cx="3529714" cy="5279136"/>
          </a:xfrm>
          <a:ln w="22225">
            <a:solidFill>
              <a:schemeClr val="tx2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marL="0" indent="0" algn="ctr" fontAlgn="base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Приказ МЗ 502 II. Функции врачебной комиссии</a:t>
            </a:r>
          </a:p>
          <a:p>
            <a:pPr marL="0" indent="0" algn="ctr" fontAlgn="base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4. </a:t>
            </a: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Врачебная комиссия осуществляет следующие функции:</a:t>
            </a:r>
          </a:p>
          <a:p>
            <a:pPr marL="0" indent="0" algn="just">
              <a:lnSpc>
                <a:spcPts val="1100"/>
              </a:lnSpc>
              <a:spcBef>
                <a:spcPts val="0"/>
              </a:spcBef>
              <a:buNone/>
            </a:pPr>
            <a:r>
              <a:rPr lang="ru-RU" sz="1200" dirty="0"/>
              <a:t>4.6. оценка качества, обоснованности и эффективности лечебно-диагностических мероприятий</a:t>
            </a:r>
            <a:r>
              <a:rPr lang="ru-RU" sz="1200" b="1" dirty="0"/>
              <a:t>, в том числе назначения лекарственных препаратов;</a:t>
            </a:r>
          </a:p>
          <a:p>
            <a:pPr marL="0" indent="0" algn="just">
              <a:lnSpc>
                <a:spcPts val="1100"/>
              </a:lnSpc>
              <a:spcBef>
                <a:spcPts val="0"/>
              </a:spcBef>
              <a:buNone/>
            </a:pPr>
            <a:r>
              <a:rPr lang="ru-RU" sz="1200" dirty="0"/>
              <a:t>4.7. принятие решения о назначении лекарственных препаратов при наличии медицинских показаний </a:t>
            </a:r>
            <a:r>
              <a:rPr lang="ru-RU" sz="1200" b="1" i="1" dirty="0"/>
              <a:t>(индивидуальная непереносимость, по жизненным показаниям):</a:t>
            </a:r>
          </a:p>
          <a:p>
            <a:pPr marL="0" indent="0">
              <a:lnSpc>
                <a:spcPts val="1100"/>
              </a:lnSpc>
              <a:spcBef>
                <a:spcPts val="0"/>
              </a:spcBef>
              <a:buNone/>
            </a:pPr>
            <a:r>
              <a:rPr lang="ru-RU" sz="1200" b="1" dirty="0"/>
              <a:t>не входящих в соответствующий стандарт медицинской помощи;</a:t>
            </a:r>
          </a:p>
          <a:p>
            <a:pPr marL="0" indent="0">
              <a:lnSpc>
                <a:spcPts val="1100"/>
              </a:lnSpc>
              <a:spcBef>
                <a:spcPts val="0"/>
              </a:spcBef>
              <a:buNone/>
            </a:pPr>
            <a:r>
              <a:rPr lang="ru-RU" sz="1200" dirty="0"/>
              <a:t>по торговым наименованиям;</a:t>
            </a:r>
          </a:p>
          <a:p>
            <a:pPr marL="0" indent="0" algn="just">
              <a:lnSpc>
                <a:spcPts val="1100"/>
              </a:lnSpc>
              <a:spcBef>
                <a:spcPts val="0"/>
              </a:spcBef>
              <a:buNone/>
            </a:pPr>
            <a:r>
              <a:rPr lang="ru-RU" sz="1200" dirty="0"/>
              <a:t>4.12. принятие решения по вопросам назначения и коррекции лечения в целях учета данных пациентов при обеспечении лекарственными препаратами в соответствии с законодательством Российской Федерации;</a:t>
            </a:r>
          </a:p>
          <a:p>
            <a:pPr marL="0" indent="0" algn="just">
              <a:lnSpc>
                <a:spcPts val="1100"/>
              </a:lnSpc>
              <a:spcBef>
                <a:spcPts val="0"/>
              </a:spcBef>
              <a:buNone/>
            </a:pPr>
            <a:r>
              <a:rPr lang="ru-RU" sz="1200" dirty="0"/>
              <a:t>4.13. принятие решения о назначении лекарственных препаратов в случаях и в порядке, которые установлены нормативными правовыми актами Российской Федерации и субъектов Российской Федерации, устанавливающими порядок назначения и выписывания лекарственных препаратов, включая наркотические лекарственные препараты и психотропные лекарственные препараты, а также лекарственных препаратов, обеспечение которыми осуществляется в соответствии со стандартами медицинской помощи по рецептам врача (фельдшера) при оказании государственной социальной помощи в виде набора социальных услуг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7175" y="6388872"/>
            <a:ext cx="3529714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14350">
              <a:defRPr/>
            </a:pPr>
            <a:r>
              <a:rPr lang="ru-RU" sz="450" dirty="0">
                <a:solidFill>
                  <a:prstClr val="black"/>
                </a:solidFill>
                <a:latin typeface="Arial" panose="020B0604020202020204"/>
                <a:hlinkClick r:id="rId3"/>
              </a:rPr>
              <a:t>Приказ Минздравсоцразвития России от 05.05.2012 N 502н (ред. от 02.12.2013) "Об утверждении порядка создания и деятельности врачебной комиссии медицинской организации" (Зарегистрировано в Минюсте России 09.06.2012 N 24516) \ КонсультантПлюс (consultant.ru)</a:t>
            </a:r>
            <a:endParaRPr lang="ru-RU" sz="450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71915" y="1079861"/>
            <a:ext cx="2238206" cy="4971810"/>
          </a:xfrm>
          <a:prstGeom prst="rect">
            <a:avLst/>
          </a:prstGeom>
          <a:solidFill>
            <a:schemeClr val="bg1">
              <a:lumMod val="95000"/>
            </a:schemeClr>
          </a:solidFill>
          <a:ln w="2222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 defTabSz="514350">
              <a:defRPr/>
            </a:pPr>
            <a:r>
              <a:rPr lang="ru-RU" sz="975" b="1" dirty="0">
                <a:solidFill>
                  <a:srgbClr val="E7E6E6">
                    <a:lumMod val="25000"/>
                  </a:srgbClr>
                </a:solidFill>
                <a:latin typeface="Arial" panose="020B0604020202020204"/>
              </a:rPr>
              <a:t> </a:t>
            </a:r>
            <a:r>
              <a:rPr lang="ru-RU" sz="1400" b="1" dirty="0">
                <a:solidFill>
                  <a:srgbClr val="E7E6E6">
                    <a:lumMod val="25000"/>
                  </a:srgbClr>
                </a:solidFill>
                <a:latin typeface="Arial" panose="020B0604020202020204"/>
              </a:rPr>
              <a:t>Приказ МЗ 1094</a:t>
            </a:r>
            <a:endParaRPr lang="ru-RU" sz="975" b="1" dirty="0">
              <a:solidFill>
                <a:prstClr val="black"/>
              </a:solidFill>
              <a:latin typeface="Arial" panose="020B0604020202020204"/>
            </a:endParaRPr>
          </a:p>
          <a:p>
            <a:pPr algn="just" defTabSz="514350">
              <a:defRPr/>
            </a:pPr>
            <a:r>
              <a:rPr lang="ru-RU" sz="1125" b="1" dirty="0">
                <a:solidFill>
                  <a:prstClr val="black"/>
                </a:solidFill>
                <a:latin typeface="Calibri"/>
              </a:rPr>
              <a:t>         </a:t>
            </a:r>
          </a:p>
          <a:p>
            <a:pPr algn="just" defTabSz="514350">
              <a:lnSpc>
                <a:spcPts val="1400"/>
              </a:lnSpc>
              <a:defRPr/>
            </a:pPr>
            <a:r>
              <a:rPr lang="ru-RU" sz="1125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При наличии медицинских показаний </a:t>
            </a:r>
            <a:r>
              <a:rPr lang="ru-RU" sz="1400" b="1" i="1" dirty="0">
                <a:solidFill>
                  <a:prstClr val="black"/>
                </a:solidFill>
                <a:latin typeface="Calibri"/>
              </a:rPr>
              <a:t>(индивидуальная непереносимость, по жизненным показаниям) 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по решению врачебной комиссии медицинской организации осуществляется назначение и оформление назначения лекарственных препаратов, </a:t>
            </a:r>
            <a:r>
              <a:rPr lang="ru-RU" sz="1400" b="1" dirty="0">
                <a:solidFill>
                  <a:prstClr val="black"/>
                </a:solidFill>
                <a:latin typeface="Calibri"/>
              </a:rPr>
              <a:t>не входящих в стандарты медицинской помощи, разработанные в соответствии с пунктом 14 статьи 37 Федерального закона N 323-ФЗ, или не предусмотренных соответствующей клинической рекомендацией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, либо по торговым наименованиям.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86034" y="6336064"/>
            <a:ext cx="25421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14350">
              <a:defRPr/>
            </a:pPr>
            <a:r>
              <a:rPr lang="ru-RU" sz="450" dirty="0">
                <a:solidFill>
                  <a:prstClr val="black"/>
                </a:solidFill>
                <a:latin typeface="Arial" panose="020B0604020202020204"/>
                <a:hlinkClick r:id="rId4"/>
              </a:rPr>
              <a:t>Приказ Минздрава России от 24.11.2021 N 1094н "Об утверждении Порядка назначения лекарственных препаратов, форм рецептурных бланков на лекарственные препараты, Порядка оформления указанных бланков, их учета и хранения, форм бланков рецептов,... \ КонсультантПлюс (consultant.ru)</a:t>
            </a:r>
            <a:endParaRPr lang="ru-RU" sz="450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65354" y="1161454"/>
            <a:ext cx="2216980" cy="4900957"/>
          </a:xfrm>
          <a:prstGeom prst="rect">
            <a:avLst/>
          </a:prstGeom>
          <a:solidFill>
            <a:schemeClr val="bg2"/>
          </a:solidFill>
          <a:ln w="254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192881" algn="ctr" defTabSz="514350">
              <a:defRPr/>
            </a:pPr>
            <a:r>
              <a:rPr lang="ru-RU" b="1" dirty="0">
                <a:solidFill>
                  <a:srgbClr val="70AD47">
                    <a:lumMod val="50000"/>
                  </a:srgbClr>
                </a:solidFill>
              </a:rPr>
              <a:t>ФЗ – 323</a:t>
            </a:r>
          </a:p>
          <a:p>
            <a:pPr indent="192881" algn="ctr" defTabSz="514350">
              <a:defRPr/>
            </a:pPr>
            <a:endParaRPr lang="ru-RU" sz="1200" b="1" dirty="0">
              <a:solidFill>
                <a:srgbClr val="70AD47">
                  <a:lumMod val="50000"/>
                </a:srgbClr>
              </a:solidFill>
              <a:latin typeface="Arial" panose="020B0604020202020204"/>
            </a:endParaRPr>
          </a:p>
          <a:p>
            <a:pPr algn="just" defTabSz="514350">
              <a:lnSpc>
                <a:spcPts val="1300"/>
              </a:lnSpc>
              <a:defRPr/>
            </a:pPr>
            <a:r>
              <a:rPr lang="ru-RU" sz="1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15</a:t>
            </a: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1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Назначение и применение лекарственных препаратов, медицинских изделий и специализированных продуктов лечебного питания, не входящих в соответствующий стандарт медицинской помощи или не предусмотренных соответствующей клинической рекомендацией, допускаются в случае наличия медицинских показаний (индивидуальной непереносимости, по жизненным показаниям) по решению врачебной комиссии. </a:t>
            </a:r>
            <a:endParaRPr lang="ru-RU" sz="1600" dirty="0">
              <a:solidFill>
                <a:srgbClr val="82828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82699" y="6336064"/>
            <a:ext cx="2117408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14350">
              <a:defRPr/>
            </a:pPr>
            <a:r>
              <a:rPr lang="ru-RU" sz="450" dirty="0">
                <a:solidFill>
                  <a:prstClr val="black"/>
                </a:solidFill>
                <a:latin typeface="Arial" panose="020B0604020202020204"/>
                <a:hlinkClick r:id="rId5"/>
              </a:rPr>
              <a:t>Федеральный закон "Об основах охраны здоровья граждан в Российской Федерации" от 21.11.2011 N 323-ФЗ (последняя редакция) \ КонсультантПлюс (consultant.ru)</a:t>
            </a:r>
            <a:endParaRPr lang="ru-RU" sz="450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8" name="Стрелка: влево-вправо 17"/>
          <p:cNvSpPr/>
          <p:nvPr/>
        </p:nvSpPr>
        <p:spPr>
          <a:xfrm>
            <a:off x="3786889" y="3352256"/>
            <a:ext cx="319955" cy="213510"/>
          </a:xfrm>
          <a:prstGeom prst="left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ru-RU" sz="1013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9" name="Стрелка: влево-вправо 18"/>
          <p:cNvSpPr/>
          <p:nvPr/>
        </p:nvSpPr>
        <p:spPr>
          <a:xfrm>
            <a:off x="6331347" y="3352256"/>
            <a:ext cx="312781" cy="213511"/>
          </a:xfrm>
          <a:prstGeom prst="left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ru-RU" sz="1013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0869" y="6658468"/>
            <a:ext cx="3433131" cy="187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514350">
              <a:defRPr/>
            </a:pPr>
            <a:r>
              <a:rPr lang="ru-RU" sz="619" dirty="0">
                <a:solidFill>
                  <a:srgbClr val="000000"/>
                </a:solidFill>
                <a:latin typeface="Arial" panose="020B0604020202020204"/>
              </a:rPr>
              <a:t>ЖНВЛП - жизненно необходимые и важнейшие лекарственные препараты</a:t>
            </a:r>
            <a:endParaRPr lang="ru-RU" sz="619" dirty="0">
              <a:solidFill>
                <a:prstClr val="black"/>
              </a:solidFill>
              <a:latin typeface="Arial" panose="020B0604020202020204"/>
              <a:hlinkClick r:id="rId6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1659" y="1182624"/>
            <a:ext cx="5809128" cy="49621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988" y="132566"/>
            <a:ext cx="8570024" cy="1440201"/>
          </a:xfrm>
          <a:solidFill>
            <a:schemeClr val="bg2"/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algn="ctr"/>
            <a:r>
              <a:rPr lang="ru-RU" sz="1350" cap="all" dirty="0">
                <a:solidFill>
                  <a:srgbClr val="2CD5C4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1350" cap="all" dirty="0">
                <a:solidFill>
                  <a:srgbClr val="2CD5C4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cap="all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Определение «жизненные показания» действующее законодательство не содержит. Однако, большой медицинский словарь подразумевает под жизненными показаниями показания витальные, требующие немедленного проведения данного лечебного мероприятия в связи с наличием непосредственной угрозы для жизни больного. </a:t>
            </a:r>
            <a:r>
              <a:rPr lang="ru-RU" sz="1350" cap="all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1350" cap="all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135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Объект 7" descr="Изображение выглядит как текст, Шрифт, снимок экрана, документ&#10;&#10;Автоматически созданное описание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97" y="1808632"/>
            <a:ext cx="5192219" cy="2174907"/>
          </a:xfrm>
          <a:ln w="31750">
            <a:solidFill>
              <a:schemeClr val="accent1">
                <a:lumMod val="50000"/>
              </a:schemeClr>
            </a:solidFill>
          </a:ln>
        </p:spPr>
      </p:pic>
      <p:sp>
        <p:nvSpPr>
          <p:cNvPr id="9" name="Стрелка: вправо 8"/>
          <p:cNvSpPr/>
          <p:nvPr/>
        </p:nvSpPr>
        <p:spPr>
          <a:xfrm>
            <a:off x="5530116" y="2620084"/>
            <a:ext cx="360045" cy="459108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ru-RU" sz="1013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87127" y="6405358"/>
            <a:ext cx="3984247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514350"/>
            <a:r>
              <a:rPr lang="ru-RU" sz="675" dirty="0">
                <a:solidFill>
                  <a:srgbClr val="004077"/>
                </a:solidFill>
                <a:latin typeface="PT Sans" panose="020B0503020203020204" pitchFamily="34" charset="-52"/>
                <a:hlinkClick r:id="rId5"/>
              </a:rPr>
              <a:t>https://www.zdrav.ru/question/4294658325-chto-ponimat-pod-jiznenno-vajnymi-pokazaniyami-pri-naznachenii-22-m03-24</a:t>
            </a:r>
            <a:endParaRPr lang="ru-RU" sz="675" dirty="0">
              <a:solidFill>
                <a:prstClr val="black"/>
              </a:solidFill>
              <a:latin typeface="Arial" panose="020B0604020202020204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0542A2-DE74-7F2D-EB3D-BBC5D5CF38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4" y="5181825"/>
            <a:ext cx="941624" cy="31676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5F2BE7-0443-BEA3-236C-C7E2BFBFDF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1883" y="4271707"/>
            <a:ext cx="3984246" cy="2208914"/>
          </a:xfrm>
          <a:prstGeom prst="rect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>
          <a:xfrm>
            <a:off x="1600358" y="294331"/>
            <a:ext cx="6113187" cy="423854"/>
          </a:xfrm>
          <a:prstGeom prst="rect">
            <a:avLst/>
          </a:prstGeom>
          <a:solidFill>
            <a:srgbClr val="E7E6E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514350">
              <a:defRPr/>
            </a:pPr>
            <a:r>
              <a:rPr lang="ru-RU" sz="2100" b="1" cap="all" dirty="0">
                <a:solidFill>
                  <a:schemeClr val="accent2">
                    <a:lumMod val="50000"/>
                  </a:schemeClr>
                </a:solidFill>
                <a:latin typeface="Calibri" panose="020F0502020204030204"/>
              </a:rPr>
              <a:t>Закупки и назначение </a:t>
            </a:r>
            <a:r>
              <a:rPr lang="ru-RU" sz="2100" b="1" cap="all" dirty="0">
                <a:solidFill>
                  <a:srgbClr val="C00000"/>
                </a:solidFill>
                <a:latin typeface="Calibri" panose="020F0502020204030204"/>
              </a:rPr>
              <a:t>не ЖНВЛП </a:t>
            </a:r>
            <a:endParaRPr lang="en-US" sz="2100" b="1" cap="all" dirty="0">
              <a:solidFill>
                <a:srgbClr val="C00000"/>
              </a:solidFill>
              <a:latin typeface="Calibri" panose="020F0502020204030204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3669" y="6287142"/>
            <a:ext cx="3294275" cy="171074"/>
          </a:xfrm>
          <a:prstGeom prst="rect">
            <a:avLst/>
          </a:prstGeom>
        </p:spPr>
      </p:pic>
      <p:sp>
        <p:nvSpPr>
          <p:cNvPr id="6" name="Text Placeholder 6"/>
          <p:cNvSpPr txBox="1"/>
          <p:nvPr/>
        </p:nvSpPr>
        <p:spPr>
          <a:xfrm>
            <a:off x="2217645" y="6515243"/>
            <a:ext cx="6752048" cy="193899"/>
          </a:xfrm>
          <a:prstGeom prst="rect">
            <a:avLst/>
          </a:prstGeom>
          <a:solidFill>
            <a:sysClr val="window" lastClr="FFFFFF"/>
          </a:solidFill>
        </p:spPr>
        <p:txBody>
          <a:bodyPr vert="horz" wrap="square" lIns="68580" tIns="34290" rIns="68580" bIns="34290" rtlCol="0" anchor="b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75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36068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56070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742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  <a:lvl5pPr marL="91821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514350">
              <a:buClr>
                <a:srgbClr val="4472C4"/>
              </a:buClr>
              <a:defRPr/>
            </a:pPr>
            <a:r>
              <a:rPr lang="ru-RU" altLang="ru-RU" sz="900" dirty="0" err="1">
                <a:solidFill>
                  <a:prstClr val="black"/>
                </a:solidFill>
                <a:latin typeface="Calibri" panose="020F0502020204030204"/>
              </a:rPr>
              <a:t>Ризаханова</a:t>
            </a:r>
            <a:r>
              <a:rPr lang="ru-RU" altLang="ru-RU" sz="900" dirty="0">
                <a:solidFill>
                  <a:prstClr val="black"/>
                </a:solidFill>
                <a:latin typeface="Calibri" panose="020F0502020204030204"/>
              </a:rPr>
              <a:t> О.А. к.м.н.,</a:t>
            </a:r>
            <a:r>
              <a:rPr lang="ru-RU" sz="900" dirty="0">
                <a:solidFill>
                  <a:prstClr val="black"/>
                </a:solidFill>
                <a:latin typeface="Calibri" panose="020F0502020204030204"/>
              </a:rPr>
              <a:t> ГБОУ ВО СЗГМУ </a:t>
            </a:r>
            <a:r>
              <a:rPr lang="ru-RU" sz="900" dirty="0" err="1">
                <a:solidFill>
                  <a:prstClr val="black"/>
                </a:solidFill>
                <a:latin typeface="Calibri" panose="020F0502020204030204"/>
              </a:rPr>
              <a:t>им.И.И.Мечникова</a:t>
            </a:r>
            <a:r>
              <a:rPr lang="ru-RU" altLang="ru-RU" sz="900" dirty="0">
                <a:solidFill>
                  <a:prstClr val="black"/>
                </a:solidFill>
                <a:latin typeface="Calibri" panose="020F0502020204030204"/>
              </a:rPr>
              <a:t>. Из личного архива, 20</a:t>
            </a:r>
            <a:r>
              <a:rPr lang="en-US" altLang="ru-RU" sz="900" dirty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lang="ru-RU" altLang="ru-RU" sz="900" dirty="0">
                <a:solidFill>
                  <a:prstClr val="black"/>
                </a:solidFill>
                <a:latin typeface="Calibri" panose="020F0502020204030204"/>
              </a:rPr>
              <a:t>4</a:t>
            </a:r>
          </a:p>
        </p:txBody>
      </p:sp>
      <p:pic>
        <p:nvPicPr>
          <p:cNvPr id="8" name="Рисунок 7" descr="Изображение выглядит как текст, снимок экрана, Шрифт, число&#10;&#10;Автоматически созданное описание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5" y="1207008"/>
            <a:ext cx="8862758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E8C088C-65E4-4124-A9E6-A1332580A41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144193" y="1501379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think-cell Slide" r:id="rId5" imgW="470" imgH="469" progId="TCLayout.ActiveDocument.1">
                  <p:embed/>
                </p:oleObj>
              </mc:Choice>
              <mc:Fallback>
                <p:oleObj name="think-cell Slide" r:id="rId5" imgW="470" imgH="46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E8C088C-65E4-4124-A9E6-A1332580A4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4193" y="1501379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232900F-BA38-4547-841C-1309E9345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91609"/>
            <a:ext cx="7886700" cy="6024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Calibri" panose="020F0502020204030204"/>
              </a:rPr>
              <a:t>  </a:t>
            </a:r>
            <a:r>
              <a:rPr lang="ru-RU" sz="2400" b="1" dirty="0">
                <a:solidFill>
                  <a:srgbClr val="008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Раскрытие возможного конфликта интересов</a:t>
            </a:r>
          </a:p>
        </p:txBody>
      </p:sp>
      <p:sp>
        <p:nvSpPr>
          <p:cNvPr id="5" name="Rectangle 79"/>
          <p:cNvSpPr>
            <a:spLocks noGrp="1" noChangeArrowheads="1"/>
          </p:cNvSpPr>
          <p:nvPr>
            <p:ph idx="1"/>
          </p:nvPr>
        </p:nvSpPr>
        <p:spPr bwMode="auto">
          <a:xfrm>
            <a:off x="525133" y="1494064"/>
            <a:ext cx="7837817" cy="45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7148" tIns="28574" rIns="57148" bIns="28574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4313" indent="-214313" algn="just"/>
            <a:endParaRPr lang="ru-RU" b="1" dirty="0"/>
          </a:p>
          <a:p>
            <a:pPr marL="228600" lvl="0" indent="0" algn="just" defTabSz="914400">
              <a:spcBef>
                <a:spcPts val="0"/>
              </a:spcBef>
              <a:buNone/>
              <a:defRPr/>
            </a:pPr>
            <a:r>
              <a:rPr lang="ru-RU" b="1" i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ФИО - </a:t>
            </a:r>
            <a:r>
              <a:rPr lang="ru-RU" b="1" i="1" dirty="0" err="1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Ризаханова</a:t>
            </a:r>
            <a:r>
              <a:rPr lang="ru-RU" b="1" i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Ольга Александровна</a:t>
            </a:r>
            <a:r>
              <a:rPr lang="ru-RU" i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i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к.м.н., доцент, </a:t>
            </a:r>
            <a:endParaRPr lang="ru-RU" i="1" dirty="0" smtClean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0" indent="0" algn="just" defTabSz="914400">
              <a:spcBef>
                <a:spcPts val="0"/>
              </a:spcBef>
              <a:buNone/>
              <a:defRPr/>
            </a:pPr>
            <a:r>
              <a:rPr lang="ru-RU" b="1" i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Место работы </a:t>
            </a:r>
            <a:r>
              <a:rPr lang="ru-RU" i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кафедра </a:t>
            </a:r>
            <a:r>
              <a:rPr lang="ru-RU" i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общественного здоровья, экономики и управления здравоохранением ФГБОУ ВО СЗГМУ им. И.И. Мечникова России, доцент </a:t>
            </a:r>
            <a:r>
              <a:rPr lang="ru-RU" i="1" dirty="0">
                <a:solidFill>
                  <a:srgbClr val="000000"/>
                </a:solidFill>
              </a:rPr>
              <a:t>ФГБУ «НМИЦ онкологии им. Н.Н. Петрова» Минздрава России, г. </a:t>
            </a:r>
            <a:r>
              <a:rPr lang="ru-RU" i="1" dirty="0" smtClean="0">
                <a:solidFill>
                  <a:srgbClr val="000000"/>
                </a:solidFill>
              </a:rPr>
              <a:t>Санкт-Петербург</a:t>
            </a:r>
          </a:p>
          <a:p>
            <a:pPr marL="228600" lvl="0" indent="0" algn="just" defTabSz="914400">
              <a:spcBef>
                <a:spcPts val="0"/>
              </a:spcBef>
              <a:buNone/>
              <a:defRPr/>
            </a:pPr>
            <a:r>
              <a:rPr lang="ru-RU" i="1" dirty="0" smtClean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i="1" dirty="0">
              <a:solidFill>
                <a:prstClr val="black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None/>
            </a:pPr>
            <a:endParaRPr lang="en-US" b="1" dirty="0"/>
          </a:p>
          <a:p>
            <a:pPr algn="just">
              <a:buNone/>
            </a:pPr>
            <a:endParaRPr lang="en-US" b="1" dirty="0"/>
          </a:p>
          <a:p>
            <a:pPr algn="just">
              <a:buNone/>
            </a:pPr>
            <a:endParaRPr lang="en-US" b="1" dirty="0"/>
          </a:p>
          <a:p>
            <a:pPr algn="just">
              <a:buNone/>
            </a:pPr>
            <a:r>
              <a:rPr lang="ru-RU" b="1" dirty="0"/>
              <a:t>При поддержке АО Р-</a:t>
            </a:r>
            <a:r>
              <a:rPr lang="ru-RU" b="1" dirty="0" err="1"/>
              <a:t>Фарм</a:t>
            </a:r>
            <a:endParaRPr lang="ru-RU" b="1" dirty="0"/>
          </a:p>
          <a:p>
            <a:pPr algn="just">
              <a:buNone/>
            </a:pPr>
            <a:endParaRPr lang="ru-RU" b="1" dirty="0"/>
          </a:p>
          <a:p>
            <a:pPr algn="just">
              <a:buNone/>
            </a:pPr>
            <a:r>
              <a:rPr lang="ru-RU" b="1" dirty="0"/>
              <a:t>Представленный материал подготовлен самостоятельно и отражает мою личную точку зрения, которая может не совпадать с мнением компаний-производителей</a:t>
            </a:r>
            <a:endParaRPr lang="ru-RU" dirty="0"/>
          </a:p>
        </p:txBody>
      </p:sp>
      <p:pic>
        <p:nvPicPr>
          <p:cNvPr id="6" name="Рисунок 5" descr="R-Phar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3684536"/>
            <a:ext cx="742950" cy="1020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80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>
          <a:xfrm>
            <a:off x="1452578" y="364736"/>
            <a:ext cx="6485978" cy="492514"/>
          </a:xfrm>
          <a:prstGeom prst="rect">
            <a:avLst/>
          </a:prstGeom>
          <a:solidFill>
            <a:srgbClr val="E7E6E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514350">
              <a:defRPr/>
            </a:pPr>
            <a:r>
              <a:rPr lang="ru-RU" sz="2000" b="1" cap="all" dirty="0">
                <a:solidFill>
                  <a:schemeClr val="accent2">
                    <a:lumMod val="50000"/>
                  </a:schemeClr>
                </a:solidFill>
                <a:latin typeface="Calibri" panose="020F0502020204030204"/>
              </a:rPr>
              <a:t>Обеспечение преемственности терапии</a:t>
            </a:r>
            <a:endParaRPr lang="en-US" sz="2000" b="1" cap="all" dirty="0">
              <a:solidFill>
                <a:schemeClr val="accent2">
                  <a:lumMod val="50000"/>
                </a:schemeClr>
              </a:solidFill>
              <a:latin typeface="Calibri" panose="020F0502020204030204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425" y="5635777"/>
            <a:ext cx="3294275" cy="171074"/>
          </a:xfrm>
          <a:prstGeom prst="rect">
            <a:avLst/>
          </a:prstGeom>
        </p:spPr>
      </p:pic>
      <p:sp>
        <p:nvSpPr>
          <p:cNvPr id="6" name="Text Placeholder 6"/>
          <p:cNvSpPr txBox="1"/>
          <p:nvPr/>
        </p:nvSpPr>
        <p:spPr>
          <a:xfrm>
            <a:off x="2277652" y="6304471"/>
            <a:ext cx="6752048" cy="193899"/>
          </a:xfrm>
          <a:prstGeom prst="rect">
            <a:avLst/>
          </a:prstGeom>
          <a:solidFill>
            <a:sysClr val="window" lastClr="FFFFFF"/>
          </a:solidFill>
        </p:spPr>
        <p:txBody>
          <a:bodyPr vert="horz" wrap="square" lIns="68580" tIns="34290" rIns="68580" bIns="34290" rtlCol="0" anchor="b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75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36068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56070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742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  <a:lvl5pPr marL="91821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514350">
              <a:buClr>
                <a:srgbClr val="4472C4"/>
              </a:buClr>
              <a:defRPr/>
            </a:pPr>
            <a:r>
              <a:rPr lang="ru-RU" altLang="ru-RU" sz="900" dirty="0" err="1">
                <a:solidFill>
                  <a:prstClr val="black"/>
                </a:solidFill>
                <a:latin typeface="Calibri" panose="020F0502020204030204"/>
              </a:rPr>
              <a:t>Ризаханова</a:t>
            </a:r>
            <a:r>
              <a:rPr lang="ru-RU" altLang="ru-RU" sz="900" dirty="0">
                <a:solidFill>
                  <a:prstClr val="black"/>
                </a:solidFill>
                <a:latin typeface="Calibri" panose="020F0502020204030204"/>
              </a:rPr>
              <a:t> О.А. к.м.н.,</a:t>
            </a:r>
            <a:r>
              <a:rPr lang="ru-RU" sz="900" dirty="0">
                <a:solidFill>
                  <a:prstClr val="black"/>
                </a:solidFill>
                <a:latin typeface="Calibri" panose="020F0502020204030204"/>
              </a:rPr>
              <a:t> ГБОУ ВО СЗГМУ </a:t>
            </a:r>
            <a:r>
              <a:rPr lang="ru-RU" sz="900" dirty="0" err="1">
                <a:solidFill>
                  <a:prstClr val="black"/>
                </a:solidFill>
                <a:latin typeface="Calibri" panose="020F0502020204030204"/>
              </a:rPr>
              <a:t>им.И.И.Мечникова</a:t>
            </a:r>
            <a:r>
              <a:rPr lang="ru-RU" altLang="ru-RU" sz="900" dirty="0">
                <a:solidFill>
                  <a:prstClr val="black"/>
                </a:solidFill>
                <a:latin typeface="Calibri" panose="020F0502020204030204"/>
              </a:rPr>
              <a:t>. Из личного архива, 20</a:t>
            </a:r>
            <a:r>
              <a:rPr lang="en-US" altLang="ru-RU" sz="900" dirty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lang="ru-RU" altLang="ru-RU" sz="900" dirty="0">
                <a:solidFill>
                  <a:prstClr val="black"/>
                </a:solidFill>
                <a:latin typeface="Calibri" panose="020F0502020204030204"/>
              </a:rPr>
              <a:t>4</a:t>
            </a:r>
          </a:p>
        </p:txBody>
      </p:sp>
      <p:pic>
        <p:nvPicPr>
          <p:cNvPr id="3" name="Рисунок 2" descr="Изображение выглядит как текст, снимок экрана, Шрифт&#10;&#10;Автоматически созданное описание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36" y="1354870"/>
            <a:ext cx="8842065" cy="47777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Arrow: Right 54">
            <a:extLst>
              <a:ext uri="{FF2B5EF4-FFF2-40B4-BE49-F238E27FC236}">
                <a16:creationId xmlns:a16="http://schemas.microsoft.com/office/drawing/2014/main" id="{406B91F0-C283-44C1-84AD-C361D5E57F35}"/>
              </a:ext>
            </a:extLst>
          </p:cNvPr>
          <p:cNvSpPr/>
          <p:nvPr/>
        </p:nvSpPr>
        <p:spPr>
          <a:xfrm flipV="1">
            <a:off x="848816" y="4068048"/>
            <a:ext cx="491789" cy="127896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endParaRPr lang="ru-RU" sz="14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B42E5B0F-D1C5-4324-9FFB-E51C4AFC7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992" y="908514"/>
            <a:ext cx="7886700" cy="340151"/>
          </a:xfrm>
        </p:spPr>
        <p:txBody>
          <a:bodyPr>
            <a:normAutofit fontScale="90000"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GINA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: тактика выбора ГИБП для терапии Т2- астмы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9A61134-7CF7-4024-944A-6DDDD7DA0146}"/>
              </a:ext>
            </a:extLst>
          </p:cNvPr>
          <p:cNvGraphicFramePr>
            <a:graphicFrameLocks noGrp="1"/>
          </p:cNvGraphicFramePr>
          <p:nvPr/>
        </p:nvGraphicFramePr>
        <p:xfrm>
          <a:off x="114551" y="1225670"/>
          <a:ext cx="907347" cy="2331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7347">
                  <a:extLst>
                    <a:ext uri="{9D8B030D-6E8A-4147-A177-3AD203B41FA5}">
                      <a16:colId xmlns:a16="http://schemas.microsoft.com/office/drawing/2014/main" val="2508335667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/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093963"/>
                  </a:ext>
                </a:extLst>
              </a:tr>
              <a:tr h="210312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ru-RU" sz="800" b="1" dirty="0"/>
                        <a:t>Рассмотреть возможность добавления </a:t>
                      </a:r>
                      <a:r>
                        <a:rPr lang="ru-RU" sz="800" b="1" dirty="0" err="1"/>
                        <a:t>таргетной</a:t>
                      </a:r>
                      <a:r>
                        <a:rPr lang="ru-RU" sz="800" b="1" dirty="0"/>
                        <a:t> биологической терапии для пациентов с обострениями и плохим контролем, использующих высокие дозы ИГКС-ДДБА и имеющих признаки Т2-воспаления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75191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6B36347-15E6-4965-BCA3-E2631249529A}"/>
              </a:ext>
            </a:extLst>
          </p:cNvPr>
          <p:cNvGraphicFramePr>
            <a:graphicFrameLocks noGrp="1"/>
          </p:cNvGraphicFramePr>
          <p:nvPr/>
        </p:nvGraphicFramePr>
        <p:xfrm>
          <a:off x="1378898" y="1231336"/>
          <a:ext cx="2341470" cy="14656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1470">
                  <a:extLst>
                    <a:ext uri="{9D8B030D-6E8A-4147-A177-3AD203B41FA5}">
                      <a16:colId xmlns:a16="http://schemas.microsoft.com/office/drawing/2014/main" val="2508335667"/>
                    </a:ext>
                  </a:extLst>
                </a:gridCol>
              </a:tblGrid>
              <a:tr h="242689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анти-</a:t>
                      </a:r>
                      <a:r>
                        <a:rPr lang="en-US" sz="8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IgE</a:t>
                      </a:r>
                      <a:r>
                        <a:rPr lang="ru-RU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ru-RU" sz="8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омализумаб</a:t>
                      </a:r>
                      <a:r>
                        <a:rPr lang="ru-RU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093963"/>
                  </a:ext>
                </a:extLst>
              </a:tr>
              <a:tr h="1223010">
                <a:tc>
                  <a:txBody>
                    <a:bodyPr/>
                    <a:lstStyle/>
                    <a:p>
                      <a:r>
                        <a:rPr lang="ru-RU" sz="800" b="1" dirty="0"/>
                        <a:t>Подходит ли пациент для анти-</a:t>
                      </a:r>
                      <a:r>
                        <a:rPr lang="ru-RU" sz="800" b="1" dirty="0" err="1"/>
                        <a:t>IgE</a:t>
                      </a:r>
                      <a:r>
                        <a:rPr lang="ru-RU" sz="800" b="1" dirty="0"/>
                        <a:t> терапии тяжелой аллергической астмы?</a:t>
                      </a:r>
                    </a:p>
                    <a:p>
                      <a:endParaRPr lang="ru-RU" sz="800" b="1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800" b="1" dirty="0"/>
                        <a:t>Наличие сенсибилизации по данным кожных </a:t>
                      </a:r>
                      <a:r>
                        <a:rPr lang="ru-RU" sz="800" b="1" dirty="0" err="1"/>
                        <a:t>прик</a:t>
                      </a:r>
                      <a:r>
                        <a:rPr lang="ru-RU" sz="800" b="1" dirty="0"/>
                        <a:t>-тестов или специфических </a:t>
                      </a:r>
                      <a:r>
                        <a:rPr lang="ru-RU" sz="800" b="1" dirty="0" err="1"/>
                        <a:t>IgE</a:t>
                      </a:r>
                      <a:endParaRPr lang="ru-RU" sz="800" b="1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800" b="1" dirty="0"/>
                        <a:t>Уровень общего </a:t>
                      </a:r>
                      <a:r>
                        <a:rPr lang="ru-RU" sz="800" b="1" dirty="0" err="1"/>
                        <a:t>IgE</a:t>
                      </a:r>
                      <a:r>
                        <a:rPr lang="en-US" sz="800" b="1" dirty="0"/>
                        <a:t> </a:t>
                      </a:r>
                      <a:r>
                        <a:rPr lang="ru-RU" sz="800" b="1" dirty="0"/>
                        <a:t>и масса тела пациента находятся в рамках возможного режима дозирования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800" b="1" dirty="0"/>
                        <a:t>Обострения за предшествующий год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75191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324248A-3F58-469E-9D05-C037A3FCA260}"/>
              </a:ext>
            </a:extLst>
          </p:cNvPr>
          <p:cNvGraphicFramePr>
            <a:graphicFrameLocks noGrp="1"/>
          </p:cNvGraphicFramePr>
          <p:nvPr/>
        </p:nvGraphicFramePr>
        <p:xfrm>
          <a:off x="1388911" y="2698754"/>
          <a:ext cx="2331458" cy="937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1458">
                  <a:extLst>
                    <a:ext uri="{9D8B030D-6E8A-4147-A177-3AD203B41FA5}">
                      <a16:colId xmlns:a16="http://schemas.microsoft.com/office/drawing/2014/main" val="250833566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/>
                        <a:t>анти-ИЛ5/ анти-ИЛ5R  (бенрализумаб, </a:t>
                      </a:r>
                      <a:r>
                        <a:rPr lang="ru-RU" sz="800" dirty="0" err="1"/>
                        <a:t>меполизумаб</a:t>
                      </a:r>
                      <a:r>
                        <a:rPr lang="ru-RU" sz="800" dirty="0"/>
                        <a:t>, </a:t>
                      </a:r>
                      <a:r>
                        <a:rPr lang="ru-RU" sz="800" dirty="0" err="1"/>
                        <a:t>реслизумаб</a:t>
                      </a:r>
                      <a:r>
                        <a:rPr lang="ru-RU" sz="8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093963"/>
                  </a:ext>
                </a:extLst>
              </a:tr>
              <a:tr h="594360">
                <a:tc>
                  <a:txBody>
                    <a:bodyPr/>
                    <a:lstStyle/>
                    <a:p>
                      <a:r>
                        <a:rPr lang="ru-RU" sz="800" b="1" dirty="0"/>
                        <a:t>Подходит ли пациент для анти-ИЛ5/ анти-ИЛ5R терапии тяжелой эозинофильной астмы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800" b="1" dirty="0"/>
                        <a:t>Обострения за предшествующий год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800" b="1" dirty="0"/>
                        <a:t>Эозинофилы крови ≥150 или 300 </a:t>
                      </a:r>
                      <a:r>
                        <a:rPr lang="ru-RU" sz="800" b="1" dirty="0" err="1"/>
                        <a:t>кл</a:t>
                      </a:r>
                      <a:r>
                        <a:rPr lang="ru-RU" sz="800" b="1" dirty="0"/>
                        <a:t>/мкл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751916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5A4CDB2-2E45-4FAB-ABE1-6CACCBA8A770}"/>
              </a:ext>
            </a:extLst>
          </p:cNvPr>
          <p:cNvGraphicFramePr>
            <a:graphicFrameLocks noGrp="1"/>
          </p:cNvGraphicFramePr>
          <p:nvPr/>
        </p:nvGraphicFramePr>
        <p:xfrm>
          <a:off x="1388912" y="3635906"/>
          <a:ext cx="2332487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2487">
                  <a:extLst>
                    <a:ext uri="{9D8B030D-6E8A-4147-A177-3AD203B41FA5}">
                      <a16:colId xmlns:a16="http://schemas.microsoft.com/office/drawing/2014/main" val="2508335667"/>
                    </a:ext>
                  </a:extLst>
                </a:gridCol>
              </a:tblGrid>
              <a:tr h="21717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/>
                        <a:t>анти-ИЛ4R (</a:t>
                      </a:r>
                      <a:r>
                        <a:rPr lang="ru-RU" sz="800" dirty="0" err="1"/>
                        <a:t>дупилумаб</a:t>
                      </a:r>
                      <a:r>
                        <a:rPr lang="ru-RU" sz="8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093963"/>
                  </a:ext>
                </a:extLst>
              </a:tr>
              <a:tr h="971550">
                <a:tc>
                  <a:txBody>
                    <a:bodyPr/>
                    <a:lstStyle/>
                    <a:p>
                      <a:r>
                        <a:rPr lang="ru-RU" sz="800" b="1" dirty="0"/>
                        <a:t>Подходит ли пациент для анти-ИЛ4R терапии тяжелой эозинофильной/ Т2-астмы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800" b="1" dirty="0"/>
                        <a:t>Обострения за предшествующий год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800" b="1" dirty="0"/>
                        <a:t>Эозинофилы крови ≥150 </a:t>
                      </a:r>
                      <a:r>
                        <a:rPr lang="ru-RU" sz="800" b="1" dirty="0" err="1"/>
                        <a:t>кл</a:t>
                      </a:r>
                      <a:r>
                        <a:rPr lang="ru-RU" sz="800" b="1" dirty="0"/>
                        <a:t>/</a:t>
                      </a:r>
                      <a:r>
                        <a:rPr lang="ru-RU" sz="800" b="1" dirty="0" err="1"/>
                        <a:t>мкл</a:t>
                      </a:r>
                      <a:r>
                        <a:rPr lang="ru-RU" sz="800" b="1" dirty="0"/>
                        <a:t> или </a:t>
                      </a:r>
                      <a:r>
                        <a:rPr lang="ru-RU" sz="800" b="1" dirty="0" err="1"/>
                        <a:t>FeNO</a:t>
                      </a:r>
                      <a:r>
                        <a:rPr lang="ru-RU" sz="800" b="1" dirty="0"/>
                        <a:t> ≥ 25 </a:t>
                      </a:r>
                      <a:r>
                        <a:rPr lang="ru-RU" sz="800" b="1" dirty="0" err="1"/>
                        <a:t>ррb</a:t>
                      </a:r>
                      <a:endParaRPr lang="ru-RU" sz="800" b="1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800" b="1" dirty="0"/>
                        <a:t>или требуется терапия оГКС в качестве базисной терапии?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751916"/>
                  </a:ext>
                </a:extLst>
              </a:tr>
            </a:tbl>
          </a:graphicData>
        </a:graphic>
      </p:graphicFrame>
      <p:sp>
        <p:nvSpPr>
          <p:cNvPr id="13" name="Arrow: Right 12">
            <a:extLst>
              <a:ext uri="{FF2B5EF4-FFF2-40B4-BE49-F238E27FC236}">
                <a16:creationId xmlns:a16="http://schemas.microsoft.com/office/drawing/2014/main" id="{27B6CC39-CB49-4D30-97F8-B0A2459DD11B}"/>
              </a:ext>
            </a:extLst>
          </p:cNvPr>
          <p:cNvSpPr/>
          <p:nvPr/>
        </p:nvSpPr>
        <p:spPr>
          <a:xfrm rot="19781590">
            <a:off x="847318" y="3563291"/>
            <a:ext cx="560912" cy="134592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endParaRPr lang="ru-RU" sz="14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5FE9E0-C626-41E5-91B9-1E8E4A15AAF7}"/>
              </a:ext>
            </a:extLst>
          </p:cNvPr>
          <p:cNvSpPr txBox="1"/>
          <p:nvPr/>
        </p:nvSpPr>
        <p:spPr>
          <a:xfrm>
            <a:off x="3758636" y="1547167"/>
            <a:ext cx="1985412" cy="1131079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457178">
              <a:defRPr/>
            </a:pPr>
            <a:r>
              <a:rPr lang="ru-RU" sz="750" b="1" dirty="0">
                <a:solidFill>
                  <a:srgbClr val="000000"/>
                </a:solidFill>
                <a:latin typeface="Arial"/>
              </a:rPr>
              <a:t>Предикторы ответа на анти-</a:t>
            </a:r>
            <a:r>
              <a:rPr lang="en-US" sz="750" b="1" dirty="0" err="1">
                <a:solidFill>
                  <a:srgbClr val="000000"/>
                </a:solidFill>
                <a:latin typeface="Arial"/>
              </a:rPr>
              <a:t>IgE</a:t>
            </a:r>
            <a:r>
              <a:rPr lang="ru-RU" sz="750" b="1" dirty="0">
                <a:solidFill>
                  <a:srgbClr val="000000"/>
                </a:solidFill>
                <a:latin typeface="Arial"/>
              </a:rPr>
              <a:t> терапию :</a:t>
            </a:r>
          </a:p>
          <a:p>
            <a:pPr marL="171442" indent="-171442" defTabSz="457178">
              <a:buFont typeface="Arial" panose="020B0604020202020204" pitchFamily="34" charset="0"/>
              <a:buChar char="•"/>
              <a:defRPr/>
            </a:pPr>
            <a:r>
              <a:rPr lang="ru-RU" sz="750" b="1" dirty="0">
                <a:solidFill>
                  <a:srgbClr val="000000"/>
                </a:solidFill>
                <a:latin typeface="Arial"/>
              </a:rPr>
              <a:t>Эозинофилы крови ≥250 </a:t>
            </a:r>
            <a:r>
              <a:rPr lang="ru-RU" sz="750" b="1" dirty="0" err="1">
                <a:solidFill>
                  <a:srgbClr val="000000"/>
                </a:solidFill>
                <a:latin typeface="Arial"/>
              </a:rPr>
              <a:t>кл</a:t>
            </a:r>
            <a:r>
              <a:rPr lang="ru-RU" sz="750" b="1" dirty="0">
                <a:solidFill>
                  <a:srgbClr val="000000"/>
                </a:solidFill>
                <a:latin typeface="Arial"/>
              </a:rPr>
              <a:t>/мкл ++</a:t>
            </a:r>
          </a:p>
          <a:p>
            <a:pPr marL="171442" indent="-171442" defTabSz="457178">
              <a:buFont typeface="Arial" panose="020B0604020202020204" pitchFamily="34" charset="0"/>
              <a:buChar char="•"/>
              <a:defRPr/>
            </a:pPr>
            <a:r>
              <a:rPr lang="en-US" sz="750" b="1" dirty="0" err="1">
                <a:solidFill>
                  <a:srgbClr val="000000"/>
                </a:solidFill>
                <a:latin typeface="Arial"/>
              </a:rPr>
              <a:t>FeNO</a:t>
            </a:r>
            <a:r>
              <a:rPr lang="en-US" sz="750" b="1" dirty="0">
                <a:solidFill>
                  <a:srgbClr val="000000"/>
                </a:solidFill>
                <a:latin typeface="Arial"/>
              </a:rPr>
              <a:t> ≥ 20 ppb +</a:t>
            </a:r>
          </a:p>
          <a:p>
            <a:pPr marL="171442" indent="-171442" defTabSz="457178">
              <a:buFont typeface="Arial" panose="020B0604020202020204" pitchFamily="34" charset="0"/>
              <a:buChar char="•"/>
              <a:defRPr/>
            </a:pPr>
            <a:r>
              <a:rPr lang="ru-RU" sz="750" b="1" dirty="0">
                <a:solidFill>
                  <a:srgbClr val="000000"/>
                </a:solidFill>
                <a:latin typeface="Arial"/>
              </a:rPr>
              <a:t>Связь симптомов астмы с аллергеном +</a:t>
            </a:r>
          </a:p>
          <a:p>
            <a:pPr marL="171442" indent="-171442" defTabSz="457178">
              <a:buFont typeface="Arial" panose="020B0604020202020204" pitchFamily="34" charset="0"/>
              <a:buChar char="•"/>
              <a:defRPr/>
            </a:pPr>
            <a:r>
              <a:rPr lang="ru-RU" sz="750" b="1" dirty="0">
                <a:solidFill>
                  <a:srgbClr val="000000"/>
                </a:solidFill>
                <a:latin typeface="Arial"/>
              </a:rPr>
              <a:t>Начало астмы в детском возрасте +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EA6AB0-57C0-438F-9794-50360131AEA2}"/>
              </a:ext>
            </a:extLst>
          </p:cNvPr>
          <p:cNvSpPr txBox="1"/>
          <p:nvPr/>
        </p:nvSpPr>
        <p:spPr>
          <a:xfrm>
            <a:off x="3732792" y="2678771"/>
            <a:ext cx="1979942" cy="10041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457178">
              <a:defRPr/>
            </a:pPr>
            <a:r>
              <a:rPr lang="ru-RU" sz="675" b="1" dirty="0">
                <a:solidFill>
                  <a:srgbClr val="000000"/>
                </a:solidFill>
                <a:latin typeface="Arial"/>
              </a:rPr>
              <a:t>Предикторы ответа на анти-ИЛ5/ИЛ5</a:t>
            </a:r>
            <a:r>
              <a:rPr lang="en-US" sz="675" b="1" dirty="0">
                <a:solidFill>
                  <a:srgbClr val="000000"/>
                </a:solidFill>
                <a:latin typeface="Arial"/>
              </a:rPr>
              <a:t>R</a:t>
            </a:r>
            <a:r>
              <a:rPr lang="ru-RU" sz="675" b="1" dirty="0">
                <a:solidFill>
                  <a:srgbClr val="000000"/>
                </a:solidFill>
                <a:latin typeface="Arial"/>
              </a:rPr>
              <a:t> терапию :</a:t>
            </a:r>
          </a:p>
          <a:p>
            <a:pPr defTabSz="457178">
              <a:defRPr/>
            </a:pPr>
            <a:endParaRPr lang="ru-RU" sz="525" dirty="0">
              <a:solidFill>
                <a:srgbClr val="000000"/>
              </a:solidFill>
              <a:latin typeface="Arial"/>
            </a:endParaRPr>
          </a:p>
          <a:p>
            <a:pPr marL="171442" indent="-171442" defTabSz="457178">
              <a:buFont typeface="Arial" panose="020B0604020202020204" pitchFamily="34" charset="0"/>
              <a:buChar char="•"/>
              <a:defRPr/>
            </a:pPr>
            <a:r>
              <a:rPr lang="ru-RU" sz="675" b="1" dirty="0">
                <a:solidFill>
                  <a:srgbClr val="000000"/>
                </a:solidFill>
                <a:latin typeface="Arial"/>
              </a:rPr>
              <a:t>Высокие уровни эозинофилов крови +++</a:t>
            </a:r>
          </a:p>
          <a:p>
            <a:pPr marL="171442" indent="-171442" defTabSz="457178">
              <a:buFont typeface="Arial" panose="020B0604020202020204" pitchFamily="34" charset="0"/>
              <a:buChar char="•"/>
              <a:defRPr/>
            </a:pPr>
            <a:r>
              <a:rPr lang="ru-RU" sz="675" b="1" dirty="0">
                <a:solidFill>
                  <a:srgbClr val="000000"/>
                </a:solidFill>
                <a:latin typeface="Arial"/>
              </a:rPr>
              <a:t>Высокая частота обострений +++</a:t>
            </a:r>
          </a:p>
          <a:p>
            <a:pPr marL="171442" indent="-171442" defTabSz="457178">
              <a:buFont typeface="Arial" panose="020B0604020202020204" pitchFamily="34" charset="0"/>
              <a:buChar char="•"/>
              <a:defRPr/>
            </a:pPr>
            <a:r>
              <a:rPr lang="ru-RU" sz="675" b="1" dirty="0">
                <a:solidFill>
                  <a:srgbClr val="000000"/>
                </a:solidFill>
                <a:latin typeface="Arial"/>
              </a:rPr>
              <a:t>Начало астмы во взрослом возрасте ++</a:t>
            </a:r>
          </a:p>
          <a:p>
            <a:pPr marL="171442" indent="-171442" defTabSz="457178">
              <a:buFont typeface="Arial" panose="020B0604020202020204" pitchFamily="34" charset="0"/>
              <a:buChar char="•"/>
              <a:defRPr/>
            </a:pPr>
            <a:r>
              <a:rPr lang="ru-RU" sz="675" b="1" dirty="0">
                <a:solidFill>
                  <a:srgbClr val="000000"/>
                </a:solidFill>
                <a:latin typeface="Arial"/>
              </a:rPr>
              <a:t>Назальный </a:t>
            </a:r>
            <a:r>
              <a:rPr lang="ru-RU" sz="675" b="1" dirty="0" err="1">
                <a:solidFill>
                  <a:srgbClr val="000000"/>
                </a:solidFill>
                <a:latin typeface="Arial"/>
              </a:rPr>
              <a:t>полипоз</a:t>
            </a:r>
            <a:r>
              <a:rPr lang="ru-RU" sz="675" b="1" dirty="0">
                <a:solidFill>
                  <a:srgbClr val="000000"/>
                </a:solidFill>
                <a:latin typeface="Arial"/>
              </a:rPr>
              <a:t> ++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F461161-D102-49B5-B5CD-6E1DF5F7B466}"/>
              </a:ext>
            </a:extLst>
          </p:cNvPr>
          <p:cNvSpPr txBox="1"/>
          <p:nvPr/>
        </p:nvSpPr>
        <p:spPr>
          <a:xfrm>
            <a:off x="3758708" y="3978206"/>
            <a:ext cx="2031857" cy="69858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457178">
              <a:defRPr/>
            </a:pPr>
            <a:r>
              <a:rPr lang="ru-RU" sz="788" b="1" dirty="0">
                <a:solidFill>
                  <a:srgbClr val="000000"/>
                </a:solidFill>
                <a:latin typeface="Arial"/>
              </a:rPr>
              <a:t>Предикторы ответа на анти-ИЛ4</a:t>
            </a:r>
            <a:r>
              <a:rPr lang="en-US" sz="788" b="1" dirty="0">
                <a:solidFill>
                  <a:srgbClr val="000000"/>
                </a:solidFill>
                <a:latin typeface="Arial"/>
              </a:rPr>
              <a:t>R</a:t>
            </a:r>
            <a:r>
              <a:rPr lang="ru-RU" sz="788" b="1" dirty="0">
                <a:solidFill>
                  <a:srgbClr val="000000"/>
                </a:solidFill>
                <a:latin typeface="Arial"/>
              </a:rPr>
              <a:t> терапию :</a:t>
            </a:r>
          </a:p>
          <a:p>
            <a:pPr marL="171442" indent="-171442" defTabSz="457178">
              <a:buFont typeface="Arial" panose="020B0604020202020204" pitchFamily="34" charset="0"/>
              <a:buChar char="•"/>
              <a:defRPr/>
            </a:pPr>
            <a:r>
              <a:rPr lang="ru-RU" sz="788" b="1" dirty="0">
                <a:solidFill>
                  <a:srgbClr val="000000"/>
                </a:solidFill>
                <a:latin typeface="Arial"/>
              </a:rPr>
              <a:t>Высокие уровни эозинофилов крови +++</a:t>
            </a:r>
          </a:p>
          <a:p>
            <a:pPr marL="171442" indent="-171442" defTabSz="457178">
              <a:buFont typeface="Arial" panose="020B0604020202020204" pitchFamily="34" charset="0"/>
              <a:buChar char="•"/>
              <a:defRPr/>
            </a:pPr>
            <a:r>
              <a:rPr lang="ru-RU" sz="788" b="1" dirty="0">
                <a:solidFill>
                  <a:srgbClr val="000000"/>
                </a:solidFill>
                <a:latin typeface="Arial"/>
              </a:rPr>
              <a:t>Высокие уровни </a:t>
            </a:r>
            <a:r>
              <a:rPr lang="en-US" sz="788" b="1" dirty="0" err="1">
                <a:solidFill>
                  <a:srgbClr val="000000"/>
                </a:solidFill>
                <a:latin typeface="Arial"/>
              </a:rPr>
              <a:t>FeNO</a:t>
            </a:r>
            <a:r>
              <a:rPr lang="ru-RU" sz="788" b="1" dirty="0">
                <a:solidFill>
                  <a:srgbClr val="000000"/>
                </a:solidFill>
                <a:latin typeface="Arial"/>
              </a:rPr>
              <a:t> +++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A95113D8-406C-41A4-8900-E515F113675E}"/>
              </a:ext>
            </a:extLst>
          </p:cNvPr>
          <p:cNvSpPr/>
          <p:nvPr/>
        </p:nvSpPr>
        <p:spPr>
          <a:xfrm rot="3208012">
            <a:off x="519073" y="4592011"/>
            <a:ext cx="1040234" cy="137027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endParaRPr lang="ru-RU" sz="14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2DD9EC76-2C8C-49B7-AB6B-785E6FD0A7CA}"/>
              </a:ext>
            </a:extLst>
          </p:cNvPr>
          <p:cNvSpPr/>
          <p:nvPr/>
        </p:nvSpPr>
        <p:spPr>
          <a:xfrm rot="17647368">
            <a:off x="423284" y="3082273"/>
            <a:ext cx="1264417" cy="116601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endParaRPr lang="ru-RU" sz="14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5A178BE9-5508-43CF-910B-72DB652C3D99}"/>
              </a:ext>
            </a:extLst>
          </p:cNvPr>
          <p:cNvSpPr/>
          <p:nvPr/>
        </p:nvSpPr>
        <p:spPr>
          <a:xfrm>
            <a:off x="5822881" y="1486259"/>
            <a:ext cx="191527" cy="3836367"/>
          </a:xfrm>
          <a:prstGeom prst="rightBrace">
            <a:avLst/>
          </a:prstGeom>
          <a:ln w="3175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178">
              <a:defRPr/>
            </a:pPr>
            <a:endParaRPr lang="ru-RU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7A12E884-8D78-460F-B737-91E391D2495B}"/>
              </a:ext>
            </a:extLst>
          </p:cNvPr>
          <p:cNvGraphicFramePr>
            <a:graphicFrameLocks noGrp="1"/>
          </p:cNvGraphicFramePr>
          <p:nvPr/>
        </p:nvGraphicFramePr>
        <p:xfrm>
          <a:off x="6063743" y="2903220"/>
          <a:ext cx="1091605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1605">
                  <a:extLst>
                    <a:ext uri="{9D8B030D-6E8A-4147-A177-3AD203B41FA5}">
                      <a16:colId xmlns:a16="http://schemas.microsoft.com/office/drawing/2014/main" val="2508335667"/>
                    </a:ext>
                  </a:extLst>
                </a:gridCol>
              </a:tblGrid>
              <a:tr h="1051560">
                <a:tc>
                  <a:txBody>
                    <a:bodyPr/>
                    <a:lstStyle/>
                    <a:p>
                      <a:pPr algn="ctr"/>
                      <a:r>
                        <a:rPr lang="ru-RU" sz="700" b="1" dirty="0">
                          <a:solidFill>
                            <a:schemeClr val="tx1"/>
                          </a:solidFill>
                        </a:rPr>
                        <a:t>Если пациент соответствует критериям, выбрать один из вариантов: продолжительность терапии минимум </a:t>
                      </a:r>
                    </a:p>
                    <a:p>
                      <a:pPr algn="ctr"/>
                      <a:r>
                        <a:rPr lang="ru-RU" sz="700" b="1" dirty="0">
                          <a:solidFill>
                            <a:schemeClr val="tx1"/>
                          </a:solidFill>
                        </a:rPr>
                        <a:t>4 месяца с последующей оценкой ответа</a:t>
                      </a:r>
                      <a:endParaRPr lang="ru-RU" sz="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DFC3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093963"/>
                  </a:ext>
                </a:extLst>
              </a:tr>
            </a:tbl>
          </a:graphicData>
        </a:graphic>
      </p:graphicFrame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2A0B147-C979-4B38-ABCF-DE89E09EE2D5}"/>
              </a:ext>
            </a:extLst>
          </p:cNvPr>
          <p:cNvCxnSpPr>
            <a:cxnSpLocks/>
          </p:cNvCxnSpPr>
          <p:nvPr/>
        </p:nvCxnSpPr>
        <p:spPr>
          <a:xfrm flipV="1">
            <a:off x="7204161" y="3404452"/>
            <a:ext cx="236305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Diamond 24">
            <a:extLst>
              <a:ext uri="{FF2B5EF4-FFF2-40B4-BE49-F238E27FC236}">
                <a16:creationId xmlns:a16="http://schemas.microsoft.com/office/drawing/2014/main" id="{CF74F704-5E40-42ED-B08B-A7428E8D8740}"/>
              </a:ext>
            </a:extLst>
          </p:cNvPr>
          <p:cNvSpPr/>
          <p:nvPr/>
        </p:nvSpPr>
        <p:spPr>
          <a:xfrm>
            <a:off x="7489270" y="3050803"/>
            <a:ext cx="1139724" cy="708908"/>
          </a:xfrm>
          <a:prstGeom prst="diamon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r>
              <a:rPr lang="ru-RU" sz="600" dirty="0">
                <a:solidFill>
                  <a:srgbClr val="FFFFFF"/>
                </a:solidFill>
                <a:latin typeface="Arial"/>
              </a:rPr>
              <a:t>Хороший ответ на терапию?</a:t>
            </a: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7FAD8C45-37B4-46E1-8DD0-8588D2BFC02B}"/>
              </a:ext>
            </a:extLst>
          </p:cNvPr>
          <p:cNvGraphicFramePr>
            <a:graphicFrameLocks noGrp="1"/>
          </p:cNvGraphicFramePr>
          <p:nvPr/>
        </p:nvGraphicFramePr>
        <p:xfrm>
          <a:off x="7616743" y="2009168"/>
          <a:ext cx="884780" cy="4847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780">
                  <a:extLst>
                    <a:ext uri="{9D8B030D-6E8A-4147-A177-3AD203B41FA5}">
                      <a16:colId xmlns:a16="http://schemas.microsoft.com/office/drawing/2014/main" val="2508335667"/>
                    </a:ext>
                  </a:extLst>
                </a:gridCol>
              </a:tblGrid>
              <a:tr h="484737">
                <a:tc>
                  <a:txBody>
                    <a:bodyPr/>
                    <a:lstStyle/>
                    <a:p>
                      <a:pPr algn="ctr"/>
                      <a:r>
                        <a:rPr lang="ru-RU" sz="700" b="1" dirty="0">
                          <a:solidFill>
                            <a:schemeClr val="tx1"/>
                          </a:solidFill>
                        </a:rPr>
                        <a:t>Продолжить терапию до </a:t>
                      </a:r>
                    </a:p>
                    <a:p>
                      <a:pPr algn="ctr"/>
                      <a:r>
                        <a:rPr lang="ru-RU" sz="700" b="1" dirty="0">
                          <a:solidFill>
                            <a:schemeClr val="tx1"/>
                          </a:solidFill>
                        </a:rPr>
                        <a:t>6-12 месяцев</a:t>
                      </a:r>
                      <a:endParaRPr lang="ru-RU" sz="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DFC3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093963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02665069-DAE4-419E-AAE9-94DD8B04C332}"/>
              </a:ext>
            </a:extLst>
          </p:cNvPr>
          <p:cNvGraphicFramePr>
            <a:graphicFrameLocks noGrp="1"/>
          </p:cNvGraphicFramePr>
          <p:nvPr/>
        </p:nvGraphicFramePr>
        <p:xfrm>
          <a:off x="7606900" y="4189881"/>
          <a:ext cx="884780" cy="41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780">
                  <a:extLst>
                    <a:ext uri="{9D8B030D-6E8A-4147-A177-3AD203B41FA5}">
                      <a16:colId xmlns:a16="http://schemas.microsoft.com/office/drawing/2014/main" val="2508335667"/>
                    </a:ext>
                  </a:extLst>
                </a:gridCol>
              </a:tblGrid>
              <a:tr h="411480">
                <a:tc>
                  <a:txBody>
                    <a:bodyPr/>
                    <a:lstStyle/>
                    <a:p>
                      <a:pPr algn="ctr"/>
                      <a:r>
                        <a:rPr lang="ru-RU" sz="700" b="0" dirty="0">
                          <a:solidFill>
                            <a:schemeClr val="tx1"/>
                          </a:solidFill>
                        </a:rPr>
                        <a:t>Прекратить дополнительную терапию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093963"/>
                  </a:ext>
                </a:extLst>
              </a:tr>
            </a:tbl>
          </a:graphicData>
        </a:graphic>
      </p:graphicFrame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86C279AD-70EE-4AA4-AF7E-33DA7410E754}"/>
              </a:ext>
            </a:extLst>
          </p:cNvPr>
          <p:cNvGraphicFramePr>
            <a:graphicFrameLocks noGrp="1"/>
          </p:cNvGraphicFramePr>
          <p:nvPr/>
        </p:nvGraphicFramePr>
        <p:xfrm>
          <a:off x="7409768" y="4613233"/>
          <a:ext cx="1272099" cy="624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2099">
                  <a:extLst>
                    <a:ext uri="{9D8B030D-6E8A-4147-A177-3AD203B41FA5}">
                      <a16:colId xmlns:a16="http://schemas.microsoft.com/office/drawing/2014/main" val="2508335667"/>
                    </a:ext>
                  </a:extLst>
                </a:gridCol>
              </a:tblGrid>
              <a:tr h="624840">
                <a:tc>
                  <a:txBody>
                    <a:bodyPr/>
                    <a:lstStyle/>
                    <a:p>
                      <a:pPr algn="ctr"/>
                      <a:r>
                        <a:rPr lang="ru-RU" sz="700" b="1" dirty="0">
                          <a:solidFill>
                            <a:schemeClr val="tx1"/>
                          </a:solidFill>
                        </a:rPr>
                        <a:t>Рассмотреть возможность перевода пациента на другую </a:t>
                      </a:r>
                      <a:r>
                        <a:rPr lang="ru-RU" sz="700" b="1" dirty="0" err="1">
                          <a:solidFill>
                            <a:schemeClr val="tx1"/>
                          </a:solidFill>
                        </a:rPr>
                        <a:t>таргетную</a:t>
                      </a:r>
                      <a:r>
                        <a:rPr lang="ru-RU" sz="700" b="1" dirty="0">
                          <a:solidFill>
                            <a:schemeClr val="tx1"/>
                          </a:solidFill>
                        </a:rPr>
                        <a:t> терапию 2-го типа, если пациент соответствует критериям</a:t>
                      </a:r>
                    </a:p>
                  </a:txBody>
                  <a:tcPr>
                    <a:solidFill>
                      <a:srgbClr val="DFC3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093963"/>
                  </a:ext>
                </a:extLst>
              </a:tr>
            </a:tbl>
          </a:graphicData>
        </a:graphic>
      </p:graphicFrame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50369F43-62F2-44E4-B2EC-BE11CA6DB956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973483" y="2304666"/>
            <a:ext cx="1395271" cy="804286"/>
          </a:xfrm>
          <a:prstGeom prst="bentConnector3">
            <a:avLst>
              <a:gd name="adj1" fmla="val 104490"/>
            </a:avLst>
          </a:prstGeom>
          <a:ln w="63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872071D3-F811-4CD5-A389-DB3FB7115A8E}"/>
              </a:ext>
            </a:extLst>
          </p:cNvPr>
          <p:cNvSpPr txBox="1"/>
          <p:nvPr/>
        </p:nvSpPr>
        <p:spPr>
          <a:xfrm>
            <a:off x="7587988" y="2655194"/>
            <a:ext cx="881659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78">
              <a:defRPr/>
            </a:pPr>
            <a:r>
              <a:rPr lang="ru-RU" sz="675" b="1" dirty="0">
                <a:solidFill>
                  <a:srgbClr val="2FB7AA"/>
                </a:solidFill>
                <a:latin typeface="Arial"/>
              </a:rPr>
              <a:t>Неясный ответ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435B30F8-4B0D-4582-B417-2D4FE0C05CCC}"/>
              </a:ext>
            </a:extLst>
          </p:cNvPr>
          <p:cNvCxnSpPr>
            <a:cxnSpLocks/>
          </p:cNvCxnSpPr>
          <p:nvPr/>
        </p:nvCxnSpPr>
        <p:spPr>
          <a:xfrm flipV="1">
            <a:off x="8643218" y="3402865"/>
            <a:ext cx="236305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D4CB3C0-C14C-4DE7-8A07-BDCE653BE326}"/>
              </a:ext>
            </a:extLst>
          </p:cNvPr>
          <p:cNvSpPr txBox="1"/>
          <p:nvPr/>
        </p:nvSpPr>
        <p:spPr>
          <a:xfrm>
            <a:off x="385788" y="5814988"/>
            <a:ext cx="7622206" cy="213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342892">
              <a:defRPr/>
            </a:pPr>
            <a:r>
              <a:rPr lang="ru-RU" sz="788" dirty="0">
                <a:solidFill>
                  <a:srgbClr val="000000"/>
                </a:solidFill>
                <a:latin typeface="Calibri"/>
              </a:rPr>
              <a:t>Глобальная инициатива по бронхиальной астме 2022 [Электронный ресурс], 05.02.2024 Доступно по ссылке: https://ginasthma.org/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6B606C3-1A92-46DD-986E-D6CD0CAF60D2}"/>
              </a:ext>
            </a:extLst>
          </p:cNvPr>
          <p:cNvSpPr txBox="1"/>
          <p:nvPr/>
        </p:nvSpPr>
        <p:spPr>
          <a:xfrm>
            <a:off x="109231" y="3608532"/>
            <a:ext cx="889446" cy="71558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defTabSz="685783"/>
            <a:r>
              <a:rPr lang="ru-RU" sz="1350" dirty="0">
                <a:solidFill>
                  <a:prstClr val="black"/>
                </a:solidFill>
                <a:latin typeface="Calibri" panose="020F0502020204030204"/>
              </a:rPr>
              <a:t>Какой препарат выбрать?</a:t>
            </a:r>
          </a:p>
        </p:txBody>
      </p:sp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65C62991-C4BB-4A08-8B3E-249C507A3A32}"/>
              </a:ext>
            </a:extLst>
          </p:cNvPr>
          <p:cNvGraphicFramePr>
            <a:graphicFrameLocks noGrp="1"/>
          </p:cNvGraphicFramePr>
          <p:nvPr/>
        </p:nvGraphicFramePr>
        <p:xfrm>
          <a:off x="1388910" y="4813301"/>
          <a:ext cx="2332487" cy="702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2487">
                  <a:extLst>
                    <a:ext uri="{9D8B030D-6E8A-4147-A177-3AD203B41FA5}">
                      <a16:colId xmlns:a16="http://schemas.microsoft.com/office/drawing/2014/main" val="2508335667"/>
                    </a:ext>
                  </a:extLst>
                </a:gridCol>
              </a:tblGrid>
              <a:tr h="21717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/>
                        <a:t>анти- </a:t>
                      </a:r>
                      <a:r>
                        <a:rPr lang="en-US" sz="800" dirty="0"/>
                        <a:t>TSLP </a:t>
                      </a:r>
                      <a:r>
                        <a:rPr lang="ru-RU" sz="800" dirty="0"/>
                        <a:t> (тезепелумаб)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093963"/>
                  </a:ext>
                </a:extLst>
              </a:tr>
              <a:tr h="485062">
                <a:tc>
                  <a:txBody>
                    <a:bodyPr/>
                    <a:lstStyle/>
                    <a:p>
                      <a:r>
                        <a:rPr lang="ru-RU" sz="800" b="1" dirty="0"/>
                        <a:t>Подходит ли пациент для анти- </a:t>
                      </a:r>
                      <a:r>
                        <a:rPr lang="en-US" sz="800" b="1" dirty="0"/>
                        <a:t>TSLP </a:t>
                      </a:r>
                      <a:r>
                        <a:rPr lang="ru-RU" sz="800" b="1" dirty="0"/>
                        <a:t>терапии тяжелой эозинофильной астмы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800" b="1" dirty="0"/>
                        <a:t>Обострения за предшествующий год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751916"/>
                  </a:ext>
                </a:extLst>
              </a:tr>
            </a:tbl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3066BC88-3D1D-4E5B-965E-69D44A36C12F}"/>
              </a:ext>
            </a:extLst>
          </p:cNvPr>
          <p:cNvSpPr txBox="1"/>
          <p:nvPr/>
        </p:nvSpPr>
        <p:spPr>
          <a:xfrm>
            <a:off x="3747686" y="4826653"/>
            <a:ext cx="2042877" cy="69858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457178">
              <a:defRPr/>
            </a:pPr>
            <a:r>
              <a:rPr lang="ru-RU" sz="788" b="1" dirty="0">
                <a:solidFill>
                  <a:srgbClr val="000000"/>
                </a:solidFill>
                <a:latin typeface="Arial"/>
              </a:rPr>
              <a:t>Предикторы ответа на анти- </a:t>
            </a:r>
            <a:r>
              <a:rPr lang="en-US" sz="788" b="1" dirty="0">
                <a:solidFill>
                  <a:srgbClr val="000000"/>
                </a:solidFill>
                <a:latin typeface="Arial"/>
              </a:rPr>
              <a:t>TSLP </a:t>
            </a:r>
            <a:r>
              <a:rPr lang="ru-RU" sz="788" b="1" dirty="0">
                <a:solidFill>
                  <a:srgbClr val="000000"/>
                </a:solidFill>
                <a:latin typeface="Arial"/>
              </a:rPr>
              <a:t> терапию :</a:t>
            </a:r>
          </a:p>
          <a:p>
            <a:pPr marL="171442" indent="-171442" defTabSz="457178">
              <a:buFont typeface="Arial" panose="020B0604020202020204" pitchFamily="34" charset="0"/>
              <a:buChar char="•"/>
              <a:defRPr/>
            </a:pPr>
            <a:r>
              <a:rPr lang="ru-RU" sz="788" b="1" dirty="0">
                <a:solidFill>
                  <a:srgbClr val="000000"/>
                </a:solidFill>
                <a:latin typeface="Arial"/>
              </a:rPr>
              <a:t>Высокие уровни эозинофилов крови +++</a:t>
            </a:r>
          </a:p>
          <a:p>
            <a:pPr marL="171442" indent="-171442" defTabSz="457178">
              <a:buFont typeface="Arial" panose="020B0604020202020204" pitchFamily="34" charset="0"/>
              <a:buChar char="•"/>
              <a:defRPr/>
            </a:pPr>
            <a:r>
              <a:rPr lang="ru-RU" sz="788" b="1" dirty="0">
                <a:solidFill>
                  <a:srgbClr val="000000"/>
                </a:solidFill>
                <a:latin typeface="Arial"/>
              </a:rPr>
              <a:t>Высокие уровни </a:t>
            </a:r>
            <a:r>
              <a:rPr lang="en-US" sz="788" b="1" dirty="0" err="1">
                <a:solidFill>
                  <a:srgbClr val="000000"/>
                </a:solidFill>
                <a:latin typeface="Arial"/>
              </a:rPr>
              <a:t>FeNO</a:t>
            </a:r>
            <a:r>
              <a:rPr lang="ru-RU" sz="788" b="1" dirty="0">
                <a:solidFill>
                  <a:srgbClr val="000000"/>
                </a:solidFill>
                <a:latin typeface="Arial"/>
              </a:rPr>
              <a:t> +++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7FD18A5-6EEF-4979-B9AB-9C5B619B86B9}"/>
              </a:ext>
            </a:extLst>
          </p:cNvPr>
          <p:cNvSpPr txBox="1"/>
          <p:nvPr/>
        </p:nvSpPr>
        <p:spPr>
          <a:xfrm>
            <a:off x="8061935" y="3906960"/>
            <a:ext cx="429747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78">
              <a:defRPr/>
            </a:pPr>
            <a:r>
              <a:rPr lang="ru-RU" sz="675" b="1" dirty="0">
                <a:solidFill>
                  <a:srgbClr val="2FB7AA"/>
                </a:solidFill>
                <a:latin typeface="Arial"/>
              </a:rPr>
              <a:t>НЕТ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503F1F8-7003-4DFA-B193-C139219A113C}"/>
              </a:ext>
            </a:extLst>
          </p:cNvPr>
          <p:cNvSpPr txBox="1"/>
          <p:nvPr/>
        </p:nvSpPr>
        <p:spPr>
          <a:xfrm>
            <a:off x="8597074" y="3205061"/>
            <a:ext cx="881659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78">
              <a:defRPr/>
            </a:pPr>
            <a:r>
              <a:rPr lang="ru-RU" sz="675" b="1" dirty="0">
                <a:solidFill>
                  <a:srgbClr val="2FB7AA"/>
                </a:solidFill>
                <a:latin typeface="Arial"/>
              </a:rPr>
              <a:t>ДА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35D9846-C11F-49D0-89A7-CF83DBC5E761}"/>
              </a:ext>
            </a:extLst>
          </p:cNvPr>
          <p:cNvSpPr txBox="1"/>
          <p:nvPr/>
        </p:nvSpPr>
        <p:spPr>
          <a:xfrm>
            <a:off x="8548043" y="3427547"/>
            <a:ext cx="602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78">
              <a:defRPr/>
            </a:pPr>
            <a:r>
              <a:rPr lang="ru-RU" sz="600" dirty="0">
                <a:solidFill>
                  <a:srgbClr val="2FB7AA"/>
                </a:solidFill>
                <a:latin typeface="Arial"/>
              </a:rPr>
              <a:t>Хороший ответ на Т2 </a:t>
            </a:r>
            <a:r>
              <a:rPr lang="ru-RU" sz="600" dirty="0" err="1">
                <a:solidFill>
                  <a:srgbClr val="2FB7AA"/>
                </a:solidFill>
                <a:latin typeface="Arial"/>
              </a:rPr>
              <a:t>таргетную</a:t>
            </a:r>
            <a:r>
              <a:rPr lang="ru-RU" sz="600" dirty="0">
                <a:solidFill>
                  <a:srgbClr val="2FB7AA"/>
                </a:solidFill>
                <a:latin typeface="Arial"/>
              </a:rPr>
              <a:t> терапию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2BD94257-2A66-47B4-9D15-F588784BE95E}"/>
              </a:ext>
            </a:extLst>
          </p:cNvPr>
          <p:cNvCxnSpPr>
            <a:cxnSpLocks/>
            <a:endCxn id="28" idx="2"/>
          </p:cNvCxnSpPr>
          <p:nvPr/>
        </p:nvCxnSpPr>
        <p:spPr>
          <a:xfrm flipV="1">
            <a:off x="8051087" y="2493906"/>
            <a:ext cx="8046" cy="5407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C86464AA-23E4-43C6-9F53-AD1AE3F23080}"/>
              </a:ext>
            </a:extLst>
          </p:cNvPr>
          <p:cNvCxnSpPr>
            <a:cxnSpLocks/>
            <a:endCxn id="29" idx="0"/>
          </p:cNvCxnSpPr>
          <p:nvPr/>
        </p:nvCxnSpPr>
        <p:spPr>
          <a:xfrm>
            <a:off x="8049290" y="3766531"/>
            <a:ext cx="0" cy="4233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93589ADA-256C-4EFB-9CC9-2AFA2B673B57}"/>
              </a:ext>
            </a:extLst>
          </p:cNvPr>
          <p:cNvCxnSpPr>
            <a:cxnSpLocks/>
          </p:cNvCxnSpPr>
          <p:nvPr/>
        </p:nvCxnSpPr>
        <p:spPr>
          <a:xfrm>
            <a:off x="8045816" y="5221914"/>
            <a:ext cx="0" cy="3024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3BC9987F-CC4B-4DF6-BFA1-AF6DC02FB588}"/>
              </a:ext>
            </a:extLst>
          </p:cNvPr>
          <p:cNvSpPr txBox="1"/>
          <p:nvPr/>
        </p:nvSpPr>
        <p:spPr>
          <a:xfrm>
            <a:off x="8102954" y="5228780"/>
            <a:ext cx="429747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78">
              <a:defRPr/>
            </a:pPr>
            <a:r>
              <a:rPr lang="ru-RU" sz="675" b="1" dirty="0">
                <a:solidFill>
                  <a:srgbClr val="2FB7AA"/>
                </a:solidFill>
                <a:latin typeface="Arial"/>
              </a:rPr>
              <a:t>НЕТ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A06B1D8-BFAA-4051-BD4B-5314F10A96F7}"/>
              </a:ext>
            </a:extLst>
          </p:cNvPr>
          <p:cNvSpPr txBox="1"/>
          <p:nvPr/>
        </p:nvSpPr>
        <p:spPr>
          <a:xfrm>
            <a:off x="7723341" y="5501709"/>
            <a:ext cx="6998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r>
              <a:rPr lang="ru-RU" sz="525" dirty="0">
                <a:solidFill>
                  <a:srgbClr val="2FB7AA"/>
                </a:solidFill>
                <a:latin typeface="Arial"/>
              </a:rPr>
              <a:t>Прекратить </a:t>
            </a:r>
            <a:r>
              <a:rPr lang="ru-RU" sz="525" dirty="0" err="1">
                <a:solidFill>
                  <a:srgbClr val="2FB7AA"/>
                </a:solidFill>
                <a:latin typeface="Arial"/>
              </a:rPr>
              <a:t>таргетную</a:t>
            </a:r>
            <a:r>
              <a:rPr lang="ru-RU" sz="525" dirty="0">
                <a:solidFill>
                  <a:srgbClr val="2FB7AA"/>
                </a:solidFill>
                <a:latin typeface="Arial"/>
              </a:rPr>
              <a:t> биологическую терапию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5377F531-ED8D-48BC-93CA-86BBB016E71E}"/>
              </a:ext>
            </a:extLst>
          </p:cNvPr>
          <p:cNvCxnSpPr>
            <a:cxnSpLocks/>
          </p:cNvCxnSpPr>
          <p:nvPr/>
        </p:nvCxnSpPr>
        <p:spPr>
          <a:xfrm>
            <a:off x="7273889" y="1944593"/>
            <a:ext cx="0" cy="14565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F3BBFB0F-385C-4F9A-9F84-5A3379BE31AA}"/>
              </a:ext>
            </a:extLst>
          </p:cNvPr>
          <p:cNvSpPr txBox="1"/>
          <p:nvPr/>
        </p:nvSpPr>
        <p:spPr>
          <a:xfrm>
            <a:off x="114551" y="5597110"/>
            <a:ext cx="70407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892">
              <a:defRPr/>
            </a:pPr>
            <a:r>
              <a:rPr lang="ru-RU" sz="600" dirty="0">
                <a:solidFill>
                  <a:srgbClr val="000000"/>
                </a:solidFill>
                <a:latin typeface="Calibri"/>
              </a:rPr>
              <a:t>БА – бронхиальная астма, ИГКС – ингаляционные </a:t>
            </a:r>
            <a:r>
              <a:rPr lang="ru-RU" sz="600" dirty="0" err="1">
                <a:solidFill>
                  <a:srgbClr val="000000"/>
                </a:solidFill>
                <a:latin typeface="Calibri"/>
              </a:rPr>
              <a:t>глюкокортикостероиды</a:t>
            </a:r>
            <a:r>
              <a:rPr lang="ru-RU" sz="600" dirty="0">
                <a:solidFill>
                  <a:srgbClr val="000000"/>
                </a:solidFill>
                <a:latin typeface="Calibri"/>
              </a:rPr>
              <a:t>, ДДБА – </a:t>
            </a:r>
            <a:r>
              <a:rPr lang="ru-RU" sz="600" dirty="0" err="1">
                <a:solidFill>
                  <a:srgbClr val="000000"/>
                </a:solidFill>
                <a:latin typeface="Calibri"/>
              </a:rPr>
              <a:t>длительнодействующий</a:t>
            </a:r>
            <a:r>
              <a:rPr lang="ru-RU" sz="600" dirty="0">
                <a:solidFill>
                  <a:srgbClr val="000000"/>
                </a:solidFill>
                <a:latin typeface="Calibri"/>
              </a:rPr>
              <a:t> β2-агонист, </a:t>
            </a:r>
            <a:r>
              <a:rPr lang="ru-RU" sz="600" dirty="0" err="1">
                <a:solidFill>
                  <a:srgbClr val="000000"/>
                </a:solidFill>
                <a:latin typeface="Calibri"/>
              </a:rPr>
              <a:t>IgE</a:t>
            </a:r>
            <a:r>
              <a:rPr lang="ru-RU" sz="600" dirty="0">
                <a:solidFill>
                  <a:srgbClr val="000000"/>
                </a:solidFill>
                <a:latin typeface="Calibri"/>
              </a:rPr>
              <a:t> – иммуноглобулин Е, ИЛ – интерлейкин, </a:t>
            </a:r>
            <a:r>
              <a:rPr lang="en-US" sz="600" dirty="0">
                <a:solidFill>
                  <a:srgbClr val="000000"/>
                </a:solidFill>
                <a:latin typeface="Calibri"/>
              </a:rPr>
              <a:t>R</a:t>
            </a:r>
            <a:r>
              <a:rPr lang="ru-RU" sz="600" dirty="0">
                <a:solidFill>
                  <a:srgbClr val="000000"/>
                </a:solidFill>
                <a:latin typeface="Calibri"/>
              </a:rPr>
              <a:t>- рецептор, </a:t>
            </a:r>
            <a:r>
              <a:rPr lang="en-US" sz="600" dirty="0">
                <a:solidFill>
                  <a:srgbClr val="000000"/>
                </a:solidFill>
                <a:latin typeface="Calibri"/>
              </a:rPr>
              <a:t>TSLP – </a:t>
            </a:r>
            <a:r>
              <a:rPr lang="ru-RU" sz="600" dirty="0">
                <a:solidFill>
                  <a:srgbClr val="000000"/>
                </a:solidFill>
                <a:latin typeface="Calibri"/>
              </a:rPr>
              <a:t>тимус </a:t>
            </a:r>
            <a:r>
              <a:rPr lang="ru-RU" sz="600" dirty="0" err="1">
                <a:solidFill>
                  <a:srgbClr val="000000"/>
                </a:solidFill>
                <a:latin typeface="Calibri"/>
              </a:rPr>
              <a:t>стромальный</a:t>
            </a:r>
            <a:r>
              <a:rPr lang="ru-RU" sz="600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sz="600" dirty="0" err="1">
                <a:solidFill>
                  <a:srgbClr val="000000"/>
                </a:solidFill>
                <a:latin typeface="Calibri"/>
              </a:rPr>
              <a:t>лимфопоэтин</a:t>
            </a:r>
            <a:r>
              <a:rPr lang="ru-RU" sz="600" dirty="0">
                <a:solidFill>
                  <a:srgbClr val="000000"/>
                </a:solidFill>
                <a:latin typeface="Calibri"/>
              </a:rPr>
              <a:t>, </a:t>
            </a:r>
            <a:r>
              <a:rPr lang="en-US" sz="600" dirty="0" err="1">
                <a:solidFill>
                  <a:srgbClr val="000000"/>
                </a:solidFill>
                <a:latin typeface="Arial"/>
              </a:rPr>
              <a:t>FeNO</a:t>
            </a:r>
            <a:r>
              <a:rPr lang="ru-RU" sz="600" dirty="0">
                <a:solidFill>
                  <a:srgbClr val="000000"/>
                </a:solidFill>
                <a:latin typeface="Arial"/>
              </a:rPr>
              <a:t>-фракция оксида азота в выдыхаемом воздухе</a:t>
            </a:r>
            <a:endParaRPr lang="ru-RU" sz="600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02572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4">
            <a:extLst>
              <a:ext uri="{FF2B5EF4-FFF2-40B4-BE49-F238E27FC236}">
                <a16:creationId xmlns:a16="http://schemas.microsoft.com/office/drawing/2014/main" id="{4CF0229C-8DED-4357-973E-1B9605FCAB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5029673"/>
              </p:ext>
            </p:extLst>
          </p:nvPr>
        </p:nvGraphicFramePr>
        <p:xfrm>
          <a:off x="138544" y="104001"/>
          <a:ext cx="8728365" cy="62287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68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04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471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853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+mn-lt"/>
                        </a:rPr>
                        <a:t>анти-</a:t>
                      </a:r>
                      <a:r>
                        <a:rPr lang="en-US" sz="1600" dirty="0" err="1">
                          <a:latin typeface="+mn-lt"/>
                        </a:rPr>
                        <a:t>IgE</a:t>
                      </a:r>
                      <a:r>
                        <a:rPr lang="en-US" sz="1600" baseline="0" dirty="0">
                          <a:latin typeface="+mn-lt"/>
                        </a:rPr>
                        <a:t> </a:t>
                      </a:r>
                      <a:r>
                        <a:rPr lang="ru-RU" sz="1600" baseline="0" dirty="0">
                          <a:latin typeface="+mn-lt"/>
                        </a:rPr>
                        <a:t>терапия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121920" marR="121920" marT="60960" marB="6096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bg1"/>
                          </a:solidFill>
                          <a:latin typeface="+mn-lt"/>
                        </a:rPr>
                        <a:t>анти-ИЛ5/ИЛ5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latin typeface="+mn-lt"/>
                        </a:rPr>
                        <a:t>R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+mn-lt"/>
                        </a:rPr>
                        <a:t>а</a:t>
                      </a:r>
                      <a:r>
                        <a:rPr lang="ru-RU" sz="1600" baseline="0" dirty="0">
                          <a:solidFill>
                            <a:schemeClr val="bg1"/>
                          </a:solidFill>
                          <a:latin typeface="+mn-lt"/>
                        </a:rPr>
                        <a:t> терапия</a:t>
                      </a:r>
                      <a:endParaRPr lang="ru-RU" sz="16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121920" marR="121920" marT="60960" marB="6096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+mn-lt"/>
                        </a:rPr>
                        <a:t>анти-ИЛ4</a:t>
                      </a:r>
                      <a:r>
                        <a:rPr lang="en-US" sz="1600" dirty="0">
                          <a:latin typeface="+mn-lt"/>
                        </a:rPr>
                        <a:t>R</a:t>
                      </a:r>
                      <a:r>
                        <a:rPr lang="ru-RU" sz="1600" dirty="0">
                          <a:latin typeface="+mn-lt"/>
                        </a:rPr>
                        <a:t> терапия</a:t>
                      </a:r>
                    </a:p>
                  </a:txBody>
                  <a:tcPr marL="121920" marR="121920" marT="60960" marB="60960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2848">
                <a:tc>
                  <a:txBody>
                    <a:bodyPr/>
                    <a:lstStyle/>
                    <a:p>
                      <a:pPr algn="l"/>
                      <a:r>
                        <a:rPr lang="ru-RU" sz="1500" b="1" u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</a:rPr>
                        <a:t>Характеристика пациента: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dirty="0">
                          <a:latin typeface="+mn-lt"/>
                        </a:rPr>
                        <a:t>Семейный анамнез аллергии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dirty="0">
                          <a:latin typeface="+mn-lt"/>
                        </a:rPr>
                        <a:t>Ранее начало (анамнез астмы с детства)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dirty="0">
                          <a:latin typeface="+mn-lt"/>
                        </a:rPr>
                        <a:t>Сенсибилизация к круглогодичным аллергенам</a:t>
                      </a: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Характеристика пациента</a:t>
                      </a:r>
                      <a:r>
                        <a:rPr kumimoji="0" lang="ru-RU" sz="15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Дебют астмы преимущественно во взрослом возрасте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Частые обострения заболевания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Применение </a:t>
                      </a:r>
                      <a:r>
                        <a:rPr kumimoji="0" lang="ru-RU" sz="15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сГКС</a:t>
                      </a:r>
                      <a:r>
                        <a:rPr kumimoji="0" lang="ru-RU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(постоянно или эпизодически</a:t>
                      </a:r>
                      <a:r>
                        <a:rPr kumimoji="0" lang="ru-RU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121920" marR="121920" marT="60960" marB="6096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Характеристика пациента: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dirty="0">
                          <a:latin typeface="+mn-lt"/>
                        </a:rPr>
                        <a:t>Возможно раннее начало (анамнез астмы с </a:t>
                      </a:r>
                      <a:r>
                        <a:rPr lang="ru-RU" sz="1500" b="0" dirty="0" smtClean="0">
                          <a:latin typeface="+mn-lt"/>
                        </a:rPr>
                        <a:t>детства</a:t>
                      </a:r>
                      <a:r>
                        <a:rPr lang="ru-RU" sz="1500" b="0" dirty="0">
                          <a:latin typeface="+mn-lt"/>
                        </a:rPr>
                        <a:t>)</a:t>
                      </a:r>
                    </a:p>
                  </a:txBody>
                  <a:tcPr marL="121920" marR="121920" marT="60960" marB="6096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601">
                <a:tc>
                  <a:txBody>
                    <a:bodyPr/>
                    <a:lstStyle/>
                    <a:p>
                      <a:pPr algn="l"/>
                      <a:r>
                        <a:rPr lang="ru-RU" sz="1500" b="1" u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</a:rPr>
                        <a:t>Сопутствующие заболевания: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+mn-lt"/>
                        </a:rPr>
                        <a:t>Аллергический ринит/конъюнктивит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+mn-lt"/>
                        </a:rPr>
                        <a:t>Пищевая аллергия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+mn-lt"/>
                        </a:rPr>
                        <a:t>Анафилаксия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ru-RU" sz="15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ru-RU" sz="15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ru-RU" sz="15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ru-RU" sz="1500" b="1" u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</a:rPr>
                        <a:t>Подтверждение диагноза</a:t>
                      </a:r>
                      <a:r>
                        <a:rPr lang="ru-RU" sz="1500" b="1" u="sng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</a:rPr>
                        <a:t>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u="none" dirty="0">
                          <a:solidFill>
                            <a:schemeClr val="tx1"/>
                          </a:solidFill>
                          <a:latin typeface="+mn-lt"/>
                        </a:rPr>
                        <a:t>Положительные кожные пробы с круглогодичными аллергенами</a:t>
                      </a:r>
                      <a:r>
                        <a:rPr lang="ru-RU" sz="1500" b="0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 или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u="none" dirty="0">
                          <a:solidFill>
                            <a:schemeClr val="tx1"/>
                          </a:solidFill>
                          <a:latin typeface="+mn-lt"/>
                        </a:rPr>
                        <a:t>Наличие аллерген-специфических </a:t>
                      </a:r>
                      <a:r>
                        <a:rPr lang="en-US" sz="1500" b="0" u="none" dirty="0" err="1">
                          <a:solidFill>
                            <a:schemeClr val="tx1"/>
                          </a:solidFill>
                          <a:latin typeface="+mn-lt"/>
                        </a:rPr>
                        <a:t>IgE</a:t>
                      </a:r>
                      <a:endParaRPr lang="en-US" sz="15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u="none" dirty="0">
                          <a:solidFill>
                            <a:schemeClr val="tx1"/>
                          </a:solidFill>
                          <a:latin typeface="+mn-lt"/>
                        </a:rPr>
                        <a:t>Общий </a:t>
                      </a:r>
                      <a:r>
                        <a:rPr lang="en-US" sz="1500" b="0" u="none" dirty="0" err="1">
                          <a:solidFill>
                            <a:schemeClr val="tx1"/>
                          </a:solidFill>
                          <a:latin typeface="+mn-lt"/>
                        </a:rPr>
                        <a:t>IgE</a:t>
                      </a:r>
                      <a:r>
                        <a:rPr lang="en-US" sz="1500" b="0" u="none" dirty="0">
                          <a:solidFill>
                            <a:schemeClr val="tx1"/>
                          </a:solidFill>
                          <a:latin typeface="+mn-lt"/>
                        </a:rPr>
                        <a:t>&gt;30</a:t>
                      </a:r>
                      <a:r>
                        <a:rPr lang="ru-RU" sz="1500" b="0" u="none" dirty="0">
                          <a:solidFill>
                            <a:schemeClr val="tx1"/>
                          </a:solidFill>
                          <a:latin typeface="+mn-lt"/>
                        </a:rPr>
                        <a:t> и </a:t>
                      </a:r>
                      <a:r>
                        <a:rPr lang="en-US" sz="1500" b="0" u="none" dirty="0">
                          <a:solidFill>
                            <a:schemeClr val="tx1"/>
                          </a:solidFill>
                          <a:latin typeface="+mn-lt"/>
                        </a:rPr>
                        <a:t>&lt; 1500</a:t>
                      </a:r>
                      <a:r>
                        <a:rPr lang="en-US" sz="1500" b="0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ru-RU" sz="1500" b="0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МЕ/мл</a:t>
                      </a:r>
                      <a:r>
                        <a:rPr lang="en-US" sz="1500" b="0" u="none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ru-RU" sz="15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u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</a:rPr>
                        <a:t>Сопутствующие заболевания</a:t>
                      </a:r>
                      <a:r>
                        <a:rPr lang="ru-RU" sz="15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</a:rPr>
                        <a:t>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+mn-lt"/>
                        </a:rPr>
                        <a:t>Назальный полипоз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+mn-lt"/>
                        </a:rPr>
                        <a:t>      Хронический </a:t>
                      </a:r>
                      <a:r>
                        <a:rPr lang="ru-RU" sz="15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риносинусит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+mn-lt"/>
                        </a:rPr>
                        <a:t>Гиперчувствительность к аспирину/НПВС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ru-RU" sz="15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ru-RU" sz="15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ru-RU" sz="1500" b="1" u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</a:rPr>
                        <a:t>Подтверждение диагноза</a:t>
                      </a:r>
                      <a:r>
                        <a:rPr lang="ru-RU" sz="1500" b="1" u="sng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</a:rPr>
                        <a:t>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u="none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Эозинофилия</a:t>
                      </a:r>
                      <a:r>
                        <a:rPr lang="ru-RU" sz="1500" b="0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 в периферической крови ≥ 300 </a:t>
                      </a:r>
                      <a:r>
                        <a:rPr lang="ru-RU" sz="1500" b="0" u="none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кл</a:t>
                      </a:r>
                      <a:r>
                        <a:rPr lang="ru-RU" sz="1500" b="0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/</a:t>
                      </a:r>
                      <a:r>
                        <a:rPr lang="ru-RU" sz="1500" b="0" u="none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мкл</a:t>
                      </a:r>
                      <a:r>
                        <a:rPr lang="ru-RU" sz="1500" b="0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 или мокроты ≥ 2%</a:t>
                      </a:r>
                      <a:r>
                        <a:rPr lang="ru-RU" sz="1500" b="0" u="none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 marL="121920" marR="121920" marT="60960" marB="6096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u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</a:rPr>
                        <a:t>Сопутствующие заболевания</a:t>
                      </a:r>
                      <a:r>
                        <a:rPr lang="ru-RU" sz="15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</a:rPr>
                        <a:t>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+mn-lt"/>
                        </a:rPr>
                        <a:t>Сопутствующая </a:t>
                      </a:r>
                      <a:r>
                        <a:rPr lang="ru-RU" sz="15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аллергопатология</a:t>
                      </a:r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+mn-lt"/>
                        </a:rPr>
                        <a:t> (атопический дерматит)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+mn-lt"/>
                        </a:rPr>
                        <a:t>Хронический </a:t>
                      </a:r>
                      <a:r>
                        <a:rPr lang="ru-RU" sz="15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риносинусит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+mn-lt"/>
                        </a:rPr>
                        <a:t>Назальный </a:t>
                      </a:r>
                      <a:r>
                        <a:rPr lang="ru-RU" sz="15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полипоз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+mn-lt"/>
                        </a:rPr>
                        <a:t>Подтверждение диагноза: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500" b="0" dirty="0">
                          <a:solidFill>
                            <a:schemeClr val="tx1"/>
                          </a:solidFill>
                          <a:latin typeface="+mn-lt"/>
                        </a:rPr>
                        <a:t>Персистирующая эозинофилия крови ≥ 150</a:t>
                      </a:r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ru-RU" sz="1500" b="0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кл</a:t>
                      </a:r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/</a:t>
                      </a:r>
                      <a:r>
                        <a:rPr lang="ru-RU" sz="1500" b="0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мкл</a:t>
                      </a:r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или мокроты</a:t>
                      </a:r>
                      <a:r>
                        <a:rPr lang="ru-RU" sz="1500" b="0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≥ 2%</a:t>
                      </a:r>
                      <a:r>
                        <a:rPr lang="ru-RU" sz="1500" b="0" u="none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500" b="0" u="none" dirty="0">
                          <a:solidFill>
                            <a:schemeClr val="tx1"/>
                          </a:solidFill>
                          <a:latin typeface="+mn-lt"/>
                        </a:rPr>
                        <a:t>(+)</a:t>
                      </a:r>
                      <a:r>
                        <a:rPr lang="ru-RU" sz="1500" b="0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ru-RU" sz="1500" b="0" u="none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аллегопробы</a:t>
                      </a:r>
                      <a:endParaRPr lang="ru-RU" sz="1500" b="0" u="none" baseline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500" b="0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Наличие </a:t>
                      </a:r>
                      <a:r>
                        <a:rPr lang="ru-RU" sz="1500" b="0" u="none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аллергенспецифических</a:t>
                      </a:r>
                      <a:r>
                        <a:rPr lang="ru-RU" sz="1500" b="0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1500" b="0" u="none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IgE</a:t>
                      </a:r>
                      <a:r>
                        <a:rPr lang="en-US" sz="1500" b="0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ru-RU" sz="1500" b="0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в крови</a:t>
                      </a:r>
                      <a:endParaRPr lang="ru-RU" sz="15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21920" marR="121920" marT="60960" marB="6096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58631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34E282B7-2244-4CD0-9F06-CA87C8AF31DE}"/>
              </a:ext>
            </a:extLst>
          </p:cNvPr>
          <p:cNvSpPr txBox="1"/>
          <p:nvPr/>
        </p:nvSpPr>
        <p:spPr>
          <a:xfrm>
            <a:off x="424546" y="2246333"/>
            <a:ext cx="2786744" cy="262277"/>
          </a:xfrm>
          <a:prstGeom prst="rect">
            <a:avLst/>
          </a:prstGeom>
        </p:spPr>
        <p:txBody>
          <a:bodyPr vert="horz" wrap="square" lIns="27000" tIns="27000" rIns="27000" bIns="27000" rtlCol="0">
            <a:spAutoFit/>
          </a:bodyPr>
          <a:lstStyle/>
          <a:p>
            <a:pPr algn="ctr" defTabSz="457178"/>
            <a:r>
              <a:rPr lang="ru-RU" sz="1350" b="1" dirty="0">
                <a:solidFill>
                  <a:srgbClr val="002060"/>
                </a:solidFill>
                <a:latin typeface="Arial"/>
                <a:cs typeface="Arial"/>
              </a:rPr>
              <a:t>Клинические характеристики</a:t>
            </a:r>
            <a:endParaRPr sz="135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E441D3D2-E45F-4856-8C07-F8F32E5FDBAF}"/>
              </a:ext>
            </a:extLst>
          </p:cNvPr>
          <p:cNvSpPr/>
          <p:nvPr/>
        </p:nvSpPr>
        <p:spPr>
          <a:xfrm>
            <a:off x="461773" y="2675763"/>
            <a:ext cx="2633663" cy="544354"/>
          </a:xfrm>
          <a:custGeom>
            <a:avLst/>
            <a:gdLst/>
            <a:ahLst/>
            <a:cxnLst/>
            <a:rect l="l" t="t" r="r" b="b"/>
            <a:pathLst>
              <a:path w="3511550" h="725805">
                <a:moveTo>
                  <a:pt x="0" y="725424"/>
                </a:moveTo>
                <a:lnTo>
                  <a:pt x="3511296" y="725424"/>
                </a:lnTo>
                <a:lnTo>
                  <a:pt x="3511296" y="0"/>
                </a:lnTo>
                <a:lnTo>
                  <a:pt x="0" y="0"/>
                </a:lnTo>
                <a:lnTo>
                  <a:pt x="0" y="725424"/>
                </a:lnTo>
                <a:close/>
              </a:path>
            </a:pathLst>
          </a:custGeom>
          <a:solidFill>
            <a:srgbClr val="008080"/>
          </a:solid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83C00CA5-2D77-47B4-BA89-DBF7ACF952E5}"/>
              </a:ext>
            </a:extLst>
          </p:cNvPr>
          <p:cNvSpPr txBox="1"/>
          <p:nvPr/>
        </p:nvSpPr>
        <p:spPr>
          <a:xfrm>
            <a:off x="875348" y="2636046"/>
            <a:ext cx="2129445" cy="573900"/>
          </a:xfrm>
          <a:prstGeom prst="rect">
            <a:avLst/>
          </a:prstGeom>
        </p:spPr>
        <p:txBody>
          <a:bodyPr vert="horz" wrap="square" lIns="27000" tIns="27000" rIns="27000" bIns="27000" rtlCol="0">
            <a:spAutoFit/>
          </a:bodyPr>
          <a:lstStyle/>
          <a:p>
            <a:pPr marR="3810" algn="ctr" defTabSz="457178"/>
            <a:r>
              <a:rPr lang="ru-RU" sz="1125" b="1" dirty="0">
                <a:solidFill>
                  <a:srgbClr val="FFFFFF"/>
                </a:solidFill>
                <a:latin typeface="Arial"/>
                <a:cs typeface="Arial"/>
              </a:rPr>
              <a:t>Начало во взрослом возрасте с равным распределением по полу</a:t>
            </a:r>
            <a:r>
              <a:rPr lang="ru-RU" sz="1125" b="1" baseline="300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1125" baseline="25462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1825169D-EB29-4D08-B9D0-B3C3D8F4411D}"/>
              </a:ext>
            </a:extLst>
          </p:cNvPr>
          <p:cNvSpPr/>
          <p:nvPr/>
        </p:nvSpPr>
        <p:spPr>
          <a:xfrm>
            <a:off x="314327" y="2618612"/>
            <a:ext cx="535305" cy="617220"/>
          </a:xfrm>
          <a:custGeom>
            <a:avLst/>
            <a:gdLst/>
            <a:ahLst/>
            <a:cxnLst/>
            <a:rect l="l" t="t" r="r" b="b"/>
            <a:pathLst>
              <a:path w="713740" h="822960">
                <a:moveTo>
                  <a:pt x="356616" y="0"/>
                </a:moveTo>
                <a:lnTo>
                  <a:pt x="311883" y="3206"/>
                </a:lnTo>
                <a:lnTo>
                  <a:pt x="268808" y="12570"/>
                </a:lnTo>
                <a:lnTo>
                  <a:pt x="227725" y="27703"/>
                </a:lnTo>
                <a:lnTo>
                  <a:pt x="188969" y="48221"/>
                </a:lnTo>
                <a:lnTo>
                  <a:pt x="152874" y="73737"/>
                </a:lnTo>
                <a:lnTo>
                  <a:pt x="119773" y="103865"/>
                </a:lnTo>
                <a:lnTo>
                  <a:pt x="90002" y="138220"/>
                </a:lnTo>
                <a:lnTo>
                  <a:pt x="63894" y="176414"/>
                </a:lnTo>
                <a:lnTo>
                  <a:pt x="41783" y="218063"/>
                </a:lnTo>
                <a:lnTo>
                  <a:pt x="24004" y="262780"/>
                </a:lnTo>
                <a:lnTo>
                  <a:pt x="10891" y="310179"/>
                </a:lnTo>
                <a:lnTo>
                  <a:pt x="2778" y="359874"/>
                </a:lnTo>
                <a:lnTo>
                  <a:pt x="0" y="411479"/>
                </a:lnTo>
                <a:lnTo>
                  <a:pt x="2778" y="463085"/>
                </a:lnTo>
                <a:lnTo>
                  <a:pt x="10891" y="512780"/>
                </a:lnTo>
                <a:lnTo>
                  <a:pt x="24004" y="560179"/>
                </a:lnTo>
                <a:lnTo>
                  <a:pt x="41783" y="604896"/>
                </a:lnTo>
                <a:lnTo>
                  <a:pt x="63894" y="646545"/>
                </a:lnTo>
                <a:lnTo>
                  <a:pt x="90002" y="684739"/>
                </a:lnTo>
                <a:lnTo>
                  <a:pt x="119773" y="719094"/>
                </a:lnTo>
                <a:lnTo>
                  <a:pt x="152874" y="749222"/>
                </a:lnTo>
                <a:lnTo>
                  <a:pt x="188969" y="774738"/>
                </a:lnTo>
                <a:lnTo>
                  <a:pt x="227725" y="795256"/>
                </a:lnTo>
                <a:lnTo>
                  <a:pt x="268808" y="810389"/>
                </a:lnTo>
                <a:lnTo>
                  <a:pt x="311883" y="819753"/>
                </a:lnTo>
                <a:lnTo>
                  <a:pt x="356616" y="822960"/>
                </a:lnTo>
                <a:lnTo>
                  <a:pt x="401348" y="819753"/>
                </a:lnTo>
                <a:lnTo>
                  <a:pt x="444423" y="810389"/>
                </a:lnTo>
                <a:lnTo>
                  <a:pt x="485506" y="795256"/>
                </a:lnTo>
                <a:lnTo>
                  <a:pt x="524262" y="774738"/>
                </a:lnTo>
                <a:lnTo>
                  <a:pt x="560357" y="749222"/>
                </a:lnTo>
                <a:lnTo>
                  <a:pt x="593458" y="719094"/>
                </a:lnTo>
                <a:lnTo>
                  <a:pt x="623229" y="684739"/>
                </a:lnTo>
                <a:lnTo>
                  <a:pt x="649337" y="646545"/>
                </a:lnTo>
                <a:lnTo>
                  <a:pt x="671448" y="604896"/>
                </a:lnTo>
                <a:lnTo>
                  <a:pt x="689227" y="560179"/>
                </a:lnTo>
                <a:lnTo>
                  <a:pt x="702340" y="512780"/>
                </a:lnTo>
                <a:lnTo>
                  <a:pt x="710453" y="463085"/>
                </a:lnTo>
                <a:lnTo>
                  <a:pt x="713232" y="411479"/>
                </a:lnTo>
                <a:lnTo>
                  <a:pt x="710453" y="359874"/>
                </a:lnTo>
                <a:lnTo>
                  <a:pt x="702340" y="310179"/>
                </a:lnTo>
                <a:lnTo>
                  <a:pt x="689227" y="262780"/>
                </a:lnTo>
                <a:lnTo>
                  <a:pt x="671448" y="218063"/>
                </a:lnTo>
                <a:lnTo>
                  <a:pt x="649337" y="176414"/>
                </a:lnTo>
                <a:lnTo>
                  <a:pt x="623229" y="138220"/>
                </a:lnTo>
                <a:lnTo>
                  <a:pt x="593458" y="103865"/>
                </a:lnTo>
                <a:lnTo>
                  <a:pt x="560357" y="73737"/>
                </a:lnTo>
                <a:lnTo>
                  <a:pt x="524262" y="48221"/>
                </a:lnTo>
                <a:lnTo>
                  <a:pt x="485506" y="27703"/>
                </a:lnTo>
                <a:lnTo>
                  <a:pt x="444423" y="12570"/>
                </a:lnTo>
                <a:lnTo>
                  <a:pt x="401348" y="3206"/>
                </a:lnTo>
                <a:lnTo>
                  <a:pt x="356616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505182A8-8E58-4A5C-B959-EF3DCE29F81B}"/>
              </a:ext>
            </a:extLst>
          </p:cNvPr>
          <p:cNvSpPr/>
          <p:nvPr/>
        </p:nvSpPr>
        <p:spPr>
          <a:xfrm>
            <a:off x="314327" y="2618612"/>
            <a:ext cx="535305" cy="617220"/>
          </a:xfrm>
          <a:custGeom>
            <a:avLst/>
            <a:gdLst/>
            <a:ahLst/>
            <a:cxnLst/>
            <a:rect l="l" t="t" r="r" b="b"/>
            <a:pathLst>
              <a:path w="713740" h="822960">
                <a:moveTo>
                  <a:pt x="0" y="411479"/>
                </a:moveTo>
                <a:lnTo>
                  <a:pt x="2778" y="359874"/>
                </a:lnTo>
                <a:lnTo>
                  <a:pt x="10891" y="310179"/>
                </a:lnTo>
                <a:lnTo>
                  <a:pt x="24004" y="262780"/>
                </a:lnTo>
                <a:lnTo>
                  <a:pt x="41783" y="218063"/>
                </a:lnTo>
                <a:lnTo>
                  <a:pt x="63894" y="176414"/>
                </a:lnTo>
                <a:lnTo>
                  <a:pt x="90002" y="138220"/>
                </a:lnTo>
                <a:lnTo>
                  <a:pt x="119773" y="103865"/>
                </a:lnTo>
                <a:lnTo>
                  <a:pt x="152874" y="73737"/>
                </a:lnTo>
                <a:lnTo>
                  <a:pt x="188969" y="48221"/>
                </a:lnTo>
                <a:lnTo>
                  <a:pt x="227725" y="27703"/>
                </a:lnTo>
                <a:lnTo>
                  <a:pt x="268808" y="12570"/>
                </a:lnTo>
                <a:lnTo>
                  <a:pt x="311883" y="3206"/>
                </a:lnTo>
                <a:lnTo>
                  <a:pt x="356616" y="0"/>
                </a:lnTo>
                <a:lnTo>
                  <a:pt x="401348" y="3206"/>
                </a:lnTo>
                <a:lnTo>
                  <a:pt x="444423" y="12570"/>
                </a:lnTo>
                <a:lnTo>
                  <a:pt x="485506" y="27703"/>
                </a:lnTo>
                <a:lnTo>
                  <a:pt x="524262" y="48221"/>
                </a:lnTo>
                <a:lnTo>
                  <a:pt x="560357" y="73737"/>
                </a:lnTo>
                <a:lnTo>
                  <a:pt x="593458" y="103865"/>
                </a:lnTo>
                <a:lnTo>
                  <a:pt x="623229" y="138220"/>
                </a:lnTo>
                <a:lnTo>
                  <a:pt x="649337" y="176414"/>
                </a:lnTo>
                <a:lnTo>
                  <a:pt x="671448" y="218063"/>
                </a:lnTo>
                <a:lnTo>
                  <a:pt x="689227" y="262780"/>
                </a:lnTo>
                <a:lnTo>
                  <a:pt x="702340" y="310179"/>
                </a:lnTo>
                <a:lnTo>
                  <a:pt x="710453" y="359874"/>
                </a:lnTo>
                <a:lnTo>
                  <a:pt x="713232" y="411479"/>
                </a:lnTo>
                <a:lnTo>
                  <a:pt x="710453" y="463085"/>
                </a:lnTo>
                <a:lnTo>
                  <a:pt x="702340" y="512780"/>
                </a:lnTo>
                <a:lnTo>
                  <a:pt x="689227" y="560179"/>
                </a:lnTo>
                <a:lnTo>
                  <a:pt x="671448" y="604896"/>
                </a:lnTo>
                <a:lnTo>
                  <a:pt x="649337" y="646545"/>
                </a:lnTo>
                <a:lnTo>
                  <a:pt x="623229" y="684739"/>
                </a:lnTo>
                <a:lnTo>
                  <a:pt x="593458" y="719094"/>
                </a:lnTo>
                <a:lnTo>
                  <a:pt x="560357" y="749222"/>
                </a:lnTo>
                <a:lnTo>
                  <a:pt x="524262" y="774738"/>
                </a:lnTo>
                <a:lnTo>
                  <a:pt x="485506" y="795256"/>
                </a:lnTo>
                <a:lnTo>
                  <a:pt x="444423" y="810389"/>
                </a:lnTo>
                <a:lnTo>
                  <a:pt x="401348" y="819753"/>
                </a:lnTo>
                <a:lnTo>
                  <a:pt x="356616" y="822960"/>
                </a:lnTo>
                <a:lnTo>
                  <a:pt x="311883" y="819753"/>
                </a:lnTo>
                <a:lnTo>
                  <a:pt x="268808" y="810389"/>
                </a:lnTo>
                <a:lnTo>
                  <a:pt x="227725" y="795256"/>
                </a:lnTo>
                <a:lnTo>
                  <a:pt x="188969" y="774738"/>
                </a:lnTo>
                <a:lnTo>
                  <a:pt x="152874" y="749222"/>
                </a:lnTo>
                <a:lnTo>
                  <a:pt x="119773" y="719094"/>
                </a:lnTo>
                <a:lnTo>
                  <a:pt x="90002" y="684739"/>
                </a:lnTo>
                <a:lnTo>
                  <a:pt x="63894" y="646545"/>
                </a:lnTo>
                <a:lnTo>
                  <a:pt x="41783" y="604896"/>
                </a:lnTo>
                <a:lnTo>
                  <a:pt x="24004" y="560179"/>
                </a:lnTo>
                <a:lnTo>
                  <a:pt x="10891" y="512780"/>
                </a:lnTo>
                <a:lnTo>
                  <a:pt x="2778" y="463085"/>
                </a:lnTo>
                <a:lnTo>
                  <a:pt x="0" y="411479"/>
                </a:lnTo>
                <a:close/>
              </a:path>
            </a:pathLst>
          </a:custGeom>
          <a:ln w="12192">
            <a:solidFill>
              <a:srgbClr val="008080"/>
            </a:solidFill>
          </a:ln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57198824-9D64-4E36-A5B8-6F9601455495}"/>
              </a:ext>
            </a:extLst>
          </p:cNvPr>
          <p:cNvSpPr/>
          <p:nvPr/>
        </p:nvSpPr>
        <p:spPr>
          <a:xfrm>
            <a:off x="402338" y="2696339"/>
            <a:ext cx="369189" cy="4720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5A040C7F-C443-474D-98D0-332A9108C75C}"/>
              </a:ext>
            </a:extLst>
          </p:cNvPr>
          <p:cNvSpPr/>
          <p:nvPr/>
        </p:nvSpPr>
        <p:spPr>
          <a:xfrm>
            <a:off x="461773" y="3420616"/>
            <a:ext cx="2633663" cy="560834"/>
          </a:xfrm>
          <a:custGeom>
            <a:avLst/>
            <a:gdLst/>
            <a:ahLst/>
            <a:cxnLst/>
            <a:rect l="l" t="t" r="r" b="b"/>
            <a:pathLst>
              <a:path w="3511550" h="640079">
                <a:moveTo>
                  <a:pt x="0" y="640079"/>
                </a:moveTo>
                <a:lnTo>
                  <a:pt x="3511296" y="640079"/>
                </a:lnTo>
                <a:lnTo>
                  <a:pt x="3511296" y="0"/>
                </a:lnTo>
                <a:lnTo>
                  <a:pt x="0" y="0"/>
                </a:lnTo>
                <a:lnTo>
                  <a:pt x="0" y="640079"/>
                </a:lnTo>
                <a:close/>
              </a:path>
            </a:pathLst>
          </a:custGeom>
          <a:solidFill>
            <a:srgbClr val="EFAB00"/>
          </a:solid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4AF314EA-19F0-4E4F-B5B9-D58E0755B0A2}"/>
              </a:ext>
            </a:extLst>
          </p:cNvPr>
          <p:cNvSpPr txBox="1"/>
          <p:nvPr/>
        </p:nvSpPr>
        <p:spPr>
          <a:xfrm>
            <a:off x="792964" y="3415217"/>
            <a:ext cx="2353010" cy="573900"/>
          </a:xfrm>
          <a:prstGeom prst="rect">
            <a:avLst/>
          </a:prstGeom>
          <a:solidFill>
            <a:srgbClr val="008080"/>
          </a:solidFill>
        </p:spPr>
        <p:txBody>
          <a:bodyPr vert="horz" wrap="square" lIns="27000" tIns="27000" rIns="27000" bIns="27000" rtlCol="0">
            <a:spAutoFit/>
          </a:bodyPr>
          <a:lstStyle/>
          <a:p>
            <a:pPr algn="ctr" defTabSz="457178"/>
            <a:r>
              <a:rPr lang="ru-RU" sz="1125" b="1" dirty="0">
                <a:solidFill>
                  <a:srgbClr val="FFFFFF"/>
                </a:solidFill>
                <a:latin typeface="Arial"/>
                <a:cs typeface="Arial"/>
              </a:rPr>
              <a:t>Незначительные или отсутствуют реакции на общие аллергены</a:t>
            </a:r>
            <a:r>
              <a:rPr lang="ru-RU" sz="1125" b="1" baseline="300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1125" baseline="25462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2DD0FDEE-2B9C-4388-9CA5-3A37C604D2A2}"/>
              </a:ext>
            </a:extLst>
          </p:cNvPr>
          <p:cNvSpPr/>
          <p:nvPr/>
        </p:nvSpPr>
        <p:spPr>
          <a:xfrm>
            <a:off x="313184" y="3375278"/>
            <a:ext cx="535305" cy="617220"/>
          </a:xfrm>
          <a:custGeom>
            <a:avLst/>
            <a:gdLst/>
            <a:ahLst/>
            <a:cxnLst/>
            <a:rect l="l" t="t" r="r" b="b"/>
            <a:pathLst>
              <a:path w="713740" h="822960">
                <a:moveTo>
                  <a:pt x="356616" y="0"/>
                </a:moveTo>
                <a:lnTo>
                  <a:pt x="311883" y="3206"/>
                </a:lnTo>
                <a:lnTo>
                  <a:pt x="268808" y="12570"/>
                </a:lnTo>
                <a:lnTo>
                  <a:pt x="227725" y="27703"/>
                </a:lnTo>
                <a:lnTo>
                  <a:pt x="188969" y="48221"/>
                </a:lnTo>
                <a:lnTo>
                  <a:pt x="152874" y="73737"/>
                </a:lnTo>
                <a:lnTo>
                  <a:pt x="119773" y="103865"/>
                </a:lnTo>
                <a:lnTo>
                  <a:pt x="90002" y="138220"/>
                </a:lnTo>
                <a:lnTo>
                  <a:pt x="63894" y="176414"/>
                </a:lnTo>
                <a:lnTo>
                  <a:pt x="41783" y="218063"/>
                </a:lnTo>
                <a:lnTo>
                  <a:pt x="24004" y="262780"/>
                </a:lnTo>
                <a:lnTo>
                  <a:pt x="10891" y="310179"/>
                </a:lnTo>
                <a:lnTo>
                  <a:pt x="2778" y="359874"/>
                </a:lnTo>
                <a:lnTo>
                  <a:pt x="0" y="411479"/>
                </a:lnTo>
                <a:lnTo>
                  <a:pt x="2778" y="463085"/>
                </a:lnTo>
                <a:lnTo>
                  <a:pt x="10891" y="512780"/>
                </a:lnTo>
                <a:lnTo>
                  <a:pt x="24004" y="560179"/>
                </a:lnTo>
                <a:lnTo>
                  <a:pt x="41783" y="604896"/>
                </a:lnTo>
                <a:lnTo>
                  <a:pt x="63894" y="646545"/>
                </a:lnTo>
                <a:lnTo>
                  <a:pt x="90002" y="684739"/>
                </a:lnTo>
                <a:lnTo>
                  <a:pt x="119773" y="719094"/>
                </a:lnTo>
                <a:lnTo>
                  <a:pt x="152874" y="749222"/>
                </a:lnTo>
                <a:lnTo>
                  <a:pt x="188969" y="774738"/>
                </a:lnTo>
                <a:lnTo>
                  <a:pt x="227725" y="795256"/>
                </a:lnTo>
                <a:lnTo>
                  <a:pt x="268808" y="810389"/>
                </a:lnTo>
                <a:lnTo>
                  <a:pt x="311883" y="819753"/>
                </a:lnTo>
                <a:lnTo>
                  <a:pt x="356616" y="822959"/>
                </a:lnTo>
                <a:lnTo>
                  <a:pt x="401348" y="819753"/>
                </a:lnTo>
                <a:lnTo>
                  <a:pt x="444423" y="810389"/>
                </a:lnTo>
                <a:lnTo>
                  <a:pt x="485506" y="795256"/>
                </a:lnTo>
                <a:lnTo>
                  <a:pt x="524262" y="774738"/>
                </a:lnTo>
                <a:lnTo>
                  <a:pt x="560357" y="749222"/>
                </a:lnTo>
                <a:lnTo>
                  <a:pt x="593458" y="719094"/>
                </a:lnTo>
                <a:lnTo>
                  <a:pt x="623229" y="684739"/>
                </a:lnTo>
                <a:lnTo>
                  <a:pt x="649337" y="646545"/>
                </a:lnTo>
                <a:lnTo>
                  <a:pt x="671448" y="604896"/>
                </a:lnTo>
                <a:lnTo>
                  <a:pt x="689227" y="560179"/>
                </a:lnTo>
                <a:lnTo>
                  <a:pt x="702340" y="512780"/>
                </a:lnTo>
                <a:lnTo>
                  <a:pt x="710453" y="463085"/>
                </a:lnTo>
                <a:lnTo>
                  <a:pt x="713232" y="411479"/>
                </a:lnTo>
                <a:lnTo>
                  <a:pt x="710453" y="359874"/>
                </a:lnTo>
                <a:lnTo>
                  <a:pt x="702340" y="310179"/>
                </a:lnTo>
                <a:lnTo>
                  <a:pt x="689227" y="262780"/>
                </a:lnTo>
                <a:lnTo>
                  <a:pt x="671448" y="218063"/>
                </a:lnTo>
                <a:lnTo>
                  <a:pt x="649337" y="176414"/>
                </a:lnTo>
                <a:lnTo>
                  <a:pt x="623229" y="138220"/>
                </a:lnTo>
                <a:lnTo>
                  <a:pt x="593458" y="103865"/>
                </a:lnTo>
                <a:lnTo>
                  <a:pt x="560357" y="73737"/>
                </a:lnTo>
                <a:lnTo>
                  <a:pt x="524262" y="48221"/>
                </a:lnTo>
                <a:lnTo>
                  <a:pt x="485506" y="27703"/>
                </a:lnTo>
                <a:lnTo>
                  <a:pt x="444423" y="12570"/>
                </a:lnTo>
                <a:lnTo>
                  <a:pt x="401348" y="3206"/>
                </a:lnTo>
                <a:lnTo>
                  <a:pt x="356616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1A2262C2-C6B3-4655-BE88-904D43F9E896}"/>
              </a:ext>
            </a:extLst>
          </p:cNvPr>
          <p:cNvSpPr/>
          <p:nvPr/>
        </p:nvSpPr>
        <p:spPr>
          <a:xfrm>
            <a:off x="313184" y="3375278"/>
            <a:ext cx="535305" cy="617220"/>
          </a:xfrm>
          <a:custGeom>
            <a:avLst/>
            <a:gdLst/>
            <a:ahLst/>
            <a:cxnLst/>
            <a:rect l="l" t="t" r="r" b="b"/>
            <a:pathLst>
              <a:path w="713740" h="822960">
                <a:moveTo>
                  <a:pt x="0" y="411479"/>
                </a:moveTo>
                <a:lnTo>
                  <a:pt x="2778" y="359874"/>
                </a:lnTo>
                <a:lnTo>
                  <a:pt x="10891" y="310179"/>
                </a:lnTo>
                <a:lnTo>
                  <a:pt x="24004" y="262780"/>
                </a:lnTo>
                <a:lnTo>
                  <a:pt x="41783" y="218063"/>
                </a:lnTo>
                <a:lnTo>
                  <a:pt x="63894" y="176414"/>
                </a:lnTo>
                <a:lnTo>
                  <a:pt x="90002" y="138220"/>
                </a:lnTo>
                <a:lnTo>
                  <a:pt x="119773" y="103865"/>
                </a:lnTo>
                <a:lnTo>
                  <a:pt x="152874" y="73737"/>
                </a:lnTo>
                <a:lnTo>
                  <a:pt x="188969" y="48221"/>
                </a:lnTo>
                <a:lnTo>
                  <a:pt x="227725" y="27703"/>
                </a:lnTo>
                <a:lnTo>
                  <a:pt x="268808" y="12570"/>
                </a:lnTo>
                <a:lnTo>
                  <a:pt x="311883" y="3206"/>
                </a:lnTo>
                <a:lnTo>
                  <a:pt x="356616" y="0"/>
                </a:lnTo>
                <a:lnTo>
                  <a:pt x="401348" y="3206"/>
                </a:lnTo>
                <a:lnTo>
                  <a:pt x="444423" y="12570"/>
                </a:lnTo>
                <a:lnTo>
                  <a:pt x="485506" y="27703"/>
                </a:lnTo>
                <a:lnTo>
                  <a:pt x="524262" y="48221"/>
                </a:lnTo>
                <a:lnTo>
                  <a:pt x="560357" y="73737"/>
                </a:lnTo>
                <a:lnTo>
                  <a:pt x="593458" y="103865"/>
                </a:lnTo>
                <a:lnTo>
                  <a:pt x="623229" y="138220"/>
                </a:lnTo>
                <a:lnTo>
                  <a:pt x="649337" y="176414"/>
                </a:lnTo>
                <a:lnTo>
                  <a:pt x="671448" y="218063"/>
                </a:lnTo>
                <a:lnTo>
                  <a:pt x="689227" y="262780"/>
                </a:lnTo>
                <a:lnTo>
                  <a:pt x="702340" y="310179"/>
                </a:lnTo>
                <a:lnTo>
                  <a:pt x="710453" y="359874"/>
                </a:lnTo>
                <a:lnTo>
                  <a:pt x="713232" y="411479"/>
                </a:lnTo>
                <a:lnTo>
                  <a:pt x="710453" y="463085"/>
                </a:lnTo>
                <a:lnTo>
                  <a:pt x="702340" y="512780"/>
                </a:lnTo>
                <a:lnTo>
                  <a:pt x="689227" y="560179"/>
                </a:lnTo>
                <a:lnTo>
                  <a:pt x="671448" y="604896"/>
                </a:lnTo>
                <a:lnTo>
                  <a:pt x="649337" y="646545"/>
                </a:lnTo>
                <a:lnTo>
                  <a:pt x="623229" y="684739"/>
                </a:lnTo>
                <a:lnTo>
                  <a:pt x="593458" y="719094"/>
                </a:lnTo>
                <a:lnTo>
                  <a:pt x="560357" y="749222"/>
                </a:lnTo>
                <a:lnTo>
                  <a:pt x="524262" y="774738"/>
                </a:lnTo>
                <a:lnTo>
                  <a:pt x="485506" y="795256"/>
                </a:lnTo>
                <a:lnTo>
                  <a:pt x="444423" y="810389"/>
                </a:lnTo>
                <a:lnTo>
                  <a:pt x="401348" y="819753"/>
                </a:lnTo>
                <a:lnTo>
                  <a:pt x="356616" y="822959"/>
                </a:lnTo>
                <a:lnTo>
                  <a:pt x="311883" y="819753"/>
                </a:lnTo>
                <a:lnTo>
                  <a:pt x="268808" y="810389"/>
                </a:lnTo>
                <a:lnTo>
                  <a:pt x="227725" y="795256"/>
                </a:lnTo>
                <a:lnTo>
                  <a:pt x="188969" y="774738"/>
                </a:lnTo>
                <a:lnTo>
                  <a:pt x="152874" y="749222"/>
                </a:lnTo>
                <a:lnTo>
                  <a:pt x="119773" y="719094"/>
                </a:lnTo>
                <a:lnTo>
                  <a:pt x="90002" y="684739"/>
                </a:lnTo>
                <a:lnTo>
                  <a:pt x="63894" y="646545"/>
                </a:lnTo>
                <a:lnTo>
                  <a:pt x="41783" y="604896"/>
                </a:lnTo>
                <a:lnTo>
                  <a:pt x="24004" y="560179"/>
                </a:lnTo>
                <a:lnTo>
                  <a:pt x="10891" y="512780"/>
                </a:lnTo>
                <a:lnTo>
                  <a:pt x="2778" y="463085"/>
                </a:lnTo>
                <a:lnTo>
                  <a:pt x="0" y="411479"/>
                </a:lnTo>
                <a:close/>
              </a:path>
            </a:pathLst>
          </a:custGeom>
          <a:ln w="12192">
            <a:solidFill>
              <a:srgbClr val="008080"/>
            </a:solidFill>
          </a:ln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9CCC041D-09DC-4B0F-927C-70FD7BD00231}"/>
              </a:ext>
            </a:extLst>
          </p:cNvPr>
          <p:cNvSpPr/>
          <p:nvPr/>
        </p:nvSpPr>
        <p:spPr>
          <a:xfrm>
            <a:off x="395478" y="3459862"/>
            <a:ext cx="386334" cy="49491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6" name="object 18">
            <a:extLst>
              <a:ext uri="{FF2B5EF4-FFF2-40B4-BE49-F238E27FC236}">
                <a16:creationId xmlns:a16="http://schemas.microsoft.com/office/drawing/2014/main" id="{CB848DE0-CE54-4809-8F4D-DF568F2D4AB0}"/>
              </a:ext>
            </a:extLst>
          </p:cNvPr>
          <p:cNvSpPr/>
          <p:nvPr/>
        </p:nvSpPr>
        <p:spPr>
          <a:xfrm>
            <a:off x="308609" y="4126725"/>
            <a:ext cx="544068" cy="62636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7" name="object 19">
            <a:extLst>
              <a:ext uri="{FF2B5EF4-FFF2-40B4-BE49-F238E27FC236}">
                <a16:creationId xmlns:a16="http://schemas.microsoft.com/office/drawing/2014/main" id="{45E1EA1E-E9B1-40F5-8F73-0FF6763002FE}"/>
              </a:ext>
            </a:extLst>
          </p:cNvPr>
          <p:cNvSpPr/>
          <p:nvPr/>
        </p:nvSpPr>
        <p:spPr>
          <a:xfrm>
            <a:off x="6276214" y="2627048"/>
            <a:ext cx="2633663" cy="570630"/>
          </a:xfrm>
          <a:custGeom>
            <a:avLst/>
            <a:gdLst/>
            <a:ahLst/>
            <a:cxnLst/>
            <a:rect l="l" t="t" r="r" b="b"/>
            <a:pathLst>
              <a:path w="3511550" h="640080">
                <a:moveTo>
                  <a:pt x="3511296" y="0"/>
                </a:moveTo>
                <a:lnTo>
                  <a:pt x="461264" y="0"/>
                </a:lnTo>
                <a:lnTo>
                  <a:pt x="0" y="320039"/>
                </a:lnTo>
                <a:lnTo>
                  <a:pt x="461264" y="640079"/>
                </a:lnTo>
                <a:lnTo>
                  <a:pt x="3511296" y="640079"/>
                </a:lnTo>
                <a:lnTo>
                  <a:pt x="3511296" y="0"/>
                </a:lnTo>
                <a:close/>
              </a:path>
            </a:pathLst>
          </a:custGeom>
          <a:solidFill>
            <a:srgbClr val="008080"/>
          </a:solid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0343E076-12BE-481E-9FD5-103ADA1D35F1}"/>
              </a:ext>
            </a:extLst>
          </p:cNvPr>
          <p:cNvSpPr/>
          <p:nvPr/>
        </p:nvSpPr>
        <p:spPr>
          <a:xfrm>
            <a:off x="6276214" y="2642507"/>
            <a:ext cx="2633663" cy="539712"/>
          </a:xfrm>
          <a:custGeom>
            <a:avLst/>
            <a:gdLst/>
            <a:ahLst/>
            <a:cxnLst/>
            <a:rect l="l" t="t" r="r" b="b"/>
            <a:pathLst>
              <a:path w="3511550" h="640080">
                <a:moveTo>
                  <a:pt x="3511296" y="640079"/>
                </a:moveTo>
                <a:lnTo>
                  <a:pt x="461264" y="640079"/>
                </a:lnTo>
                <a:lnTo>
                  <a:pt x="0" y="320039"/>
                </a:lnTo>
                <a:lnTo>
                  <a:pt x="461264" y="0"/>
                </a:lnTo>
                <a:lnTo>
                  <a:pt x="3511296" y="0"/>
                </a:lnTo>
                <a:lnTo>
                  <a:pt x="3511296" y="640079"/>
                </a:lnTo>
                <a:close/>
              </a:path>
            </a:pathLst>
          </a:custGeom>
          <a:ln w="12191">
            <a:solidFill>
              <a:srgbClr val="64D2DF"/>
            </a:solidFill>
          </a:ln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F134A3B8-6FEE-4E4C-B1A8-FCF6297F6733}"/>
              </a:ext>
            </a:extLst>
          </p:cNvPr>
          <p:cNvSpPr txBox="1"/>
          <p:nvPr/>
        </p:nvSpPr>
        <p:spPr>
          <a:xfrm>
            <a:off x="6760029" y="2629924"/>
            <a:ext cx="2133600" cy="573900"/>
          </a:xfrm>
          <a:prstGeom prst="rect">
            <a:avLst/>
          </a:prstGeom>
        </p:spPr>
        <p:txBody>
          <a:bodyPr vert="horz" wrap="square" lIns="27000" tIns="27000" rIns="27000" bIns="27000" rtlCol="0">
            <a:spAutoFit/>
          </a:bodyPr>
          <a:lstStyle/>
          <a:p>
            <a:pPr marR="3810" algn="ctr" defTabSz="457178"/>
            <a:r>
              <a:rPr lang="ru-RU" sz="1125" b="1" dirty="0">
                <a:solidFill>
                  <a:srgbClr val="FFFFFF"/>
                </a:solidFill>
                <a:latin typeface="Arial"/>
                <a:cs typeface="Arial"/>
              </a:rPr>
              <a:t>Повышенное количество эозинофилов в периферической крови</a:t>
            </a:r>
            <a:r>
              <a:rPr lang="ru-RU" sz="1125" b="1" baseline="300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1125" baseline="26455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7E372F00-B584-4FE1-B516-DCF94DC05FCD}"/>
              </a:ext>
            </a:extLst>
          </p:cNvPr>
          <p:cNvSpPr/>
          <p:nvPr/>
        </p:nvSpPr>
        <p:spPr>
          <a:xfrm>
            <a:off x="6198491" y="2607183"/>
            <a:ext cx="535305" cy="617220"/>
          </a:xfrm>
          <a:custGeom>
            <a:avLst/>
            <a:gdLst/>
            <a:ahLst/>
            <a:cxnLst/>
            <a:rect l="l" t="t" r="r" b="b"/>
            <a:pathLst>
              <a:path w="713740" h="822960">
                <a:moveTo>
                  <a:pt x="356616" y="0"/>
                </a:moveTo>
                <a:lnTo>
                  <a:pt x="311878" y="3206"/>
                </a:lnTo>
                <a:lnTo>
                  <a:pt x="268800" y="12570"/>
                </a:lnTo>
                <a:lnTo>
                  <a:pt x="227715" y="27703"/>
                </a:lnTo>
                <a:lnTo>
                  <a:pt x="188958" y="48221"/>
                </a:lnTo>
                <a:lnTo>
                  <a:pt x="152863" y="73737"/>
                </a:lnTo>
                <a:lnTo>
                  <a:pt x="119763" y="103865"/>
                </a:lnTo>
                <a:lnTo>
                  <a:pt x="89993" y="138220"/>
                </a:lnTo>
                <a:lnTo>
                  <a:pt x="63887" y="176414"/>
                </a:lnTo>
                <a:lnTo>
                  <a:pt x="41778" y="218063"/>
                </a:lnTo>
                <a:lnTo>
                  <a:pt x="24001" y="262780"/>
                </a:lnTo>
                <a:lnTo>
                  <a:pt x="10889" y="310179"/>
                </a:lnTo>
                <a:lnTo>
                  <a:pt x="2778" y="359874"/>
                </a:lnTo>
                <a:lnTo>
                  <a:pt x="0" y="411479"/>
                </a:lnTo>
                <a:lnTo>
                  <a:pt x="2778" y="463085"/>
                </a:lnTo>
                <a:lnTo>
                  <a:pt x="10889" y="512780"/>
                </a:lnTo>
                <a:lnTo>
                  <a:pt x="24001" y="560179"/>
                </a:lnTo>
                <a:lnTo>
                  <a:pt x="41778" y="604896"/>
                </a:lnTo>
                <a:lnTo>
                  <a:pt x="63887" y="646545"/>
                </a:lnTo>
                <a:lnTo>
                  <a:pt x="89993" y="684739"/>
                </a:lnTo>
                <a:lnTo>
                  <a:pt x="119763" y="719094"/>
                </a:lnTo>
                <a:lnTo>
                  <a:pt x="152863" y="749222"/>
                </a:lnTo>
                <a:lnTo>
                  <a:pt x="188958" y="774738"/>
                </a:lnTo>
                <a:lnTo>
                  <a:pt x="227715" y="795256"/>
                </a:lnTo>
                <a:lnTo>
                  <a:pt x="268800" y="810389"/>
                </a:lnTo>
                <a:lnTo>
                  <a:pt x="311878" y="819753"/>
                </a:lnTo>
                <a:lnTo>
                  <a:pt x="356616" y="822959"/>
                </a:lnTo>
                <a:lnTo>
                  <a:pt x="401353" y="819753"/>
                </a:lnTo>
                <a:lnTo>
                  <a:pt x="444431" y="810389"/>
                </a:lnTo>
                <a:lnTo>
                  <a:pt x="485516" y="795256"/>
                </a:lnTo>
                <a:lnTo>
                  <a:pt x="524273" y="774738"/>
                </a:lnTo>
                <a:lnTo>
                  <a:pt x="560368" y="749222"/>
                </a:lnTo>
                <a:lnTo>
                  <a:pt x="593468" y="719094"/>
                </a:lnTo>
                <a:lnTo>
                  <a:pt x="623238" y="684739"/>
                </a:lnTo>
                <a:lnTo>
                  <a:pt x="649344" y="646545"/>
                </a:lnTo>
                <a:lnTo>
                  <a:pt x="671453" y="604896"/>
                </a:lnTo>
                <a:lnTo>
                  <a:pt x="689230" y="560179"/>
                </a:lnTo>
                <a:lnTo>
                  <a:pt x="702342" y="512780"/>
                </a:lnTo>
                <a:lnTo>
                  <a:pt x="710453" y="463085"/>
                </a:lnTo>
                <a:lnTo>
                  <a:pt x="713231" y="411479"/>
                </a:lnTo>
                <a:lnTo>
                  <a:pt x="710453" y="359874"/>
                </a:lnTo>
                <a:lnTo>
                  <a:pt x="702342" y="310179"/>
                </a:lnTo>
                <a:lnTo>
                  <a:pt x="689230" y="262780"/>
                </a:lnTo>
                <a:lnTo>
                  <a:pt x="671453" y="218063"/>
                </a:lnTo>
                <a:lnTo>
                  <a:pt x="649344" y="176414"/>
                </a:lnTo>
                <a:lnTo>
                  <a:pt x="623238" y="138220"/>
                </a:lnTo>
                <a:lnTo>
                  <a:pt x="593468" y="103865"/>
                </a:lnTo>
                <a:lnTo>
                  <a:pt x="560368" y="73737"/>
                </a:lnTo>
                <a:lnTo>
                  <a:pt x="524273" y="48221"/>
                </a:lnTo>
                <a:lnTo>
                  <a:pt x="485516" y="27703"/>
                </a:lnTo>
                <a:lnTo>
                  <a:pt x="444431" y="12570"/>
                </a:lnTo>
                <a:lnTo>
                  <a:pt x="401353" y="3206"/>
                </a:lnTo>
                <a:lnTo>
                  <a:pt x="356616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D252598F-B846-4C6B-B001-A2FAB6D2EE4C}"/>
              </a:ext>
            </a:extLst>
          </p:cNvPr>
          <p:cNvSpPr/>
          <p:nvPr/>
        </p:nvSpPr>
        <p:spPr>
          <a:xfrm>
            <a:off x="6198491" y="2607183"/>
            <a:ext cx="535305" cy="617220"/>
          </a:xfrm>
          <a:custGeom>
            <a:avLst/>
            <a:gdLst/>
            <a:ahLst/>
            <a:cxnLst/>
            <a:rect l="l" t="t" r="r" b="b"/>
            <a:pathLst>
              <a:path w="713740" h="822960">
                <a:moveTo>
                  <a:pt x="0" y="411479"/>
                </a:moveTo>
                <a:lnTo>
                  <a:pt x="2778" y="359874"/>
                </a:lnTo>
                <a:lnTo>
                  <a:pt x="10889" y="310179"/>
                </a:lnTo>
                <a:lnTo>
                  <a:pt x="24001" y="262780"/>
                </a:lnTo>
                <a:lnTo>
                  <a:pt x="41778" y="218063"/>
                </a:lnTo>
                <a:lnTo>
                  <a:pt x="63887" y="176414"/>
                </a:lnTo>
                <a:lnTo>
                  <a:pt x="89993" y="138220"/>
                </a:lnTo>
                <a:lnTo>
                  <a:pt x="119763" y="103865"/>
                </a:lnTo>
                <a:lnTo>
                  <a:pt x="152863" y="73737"/>
                </a:lnTo>
                <a:lnTo>
                  <a:pt x="188958" y="48221"/>
                </a:lnTo>
                <a:lnTo>
                  <a:pt x="227715" y="27703"/>
                </a:lnTo>
                <a:lnTo>
                  <a:pt x="268800" y="12570"/>
                </a:lnTo>
                <a:lnTo>
                  <a:pt x="311878" y="3206"/>
                </a:lnTo>
                <a:lnTo>
                  <a:pt x="356616" y="0"/>
                </a:lnTo>
                <a:lnTo>
                  <a:pt x="401353" y="3206"/>
                </a:lnTo>
                <a:lnTo>
                  <a:pt x="444431" y="12570"/>
                </a:lnTo>
                <a:lnTo>
                  <a:pt x="485516" y="27703"/>
                </a:lnTo>
                <a:lnTo>
                  <a:pt x="524273" y="48221"/>
                </a:lnTo>
                <a:lnTo>
                  <a:pt x="560368" y="73737"/>
                </a:lnTo>
                <a:lnTo>
                  <a:pt x="593468" y="103865"/>
                </a:lnTo>
                <a:lnTo>
                  <a:pt x="623238" y="138220"/>
                </a:lnTo>
                <a:lnTo>
                  <a:pt x="649344" y="176414"/>
                </a:lnTo>
                <a:lnTo>
                  <a:pt x="671453" y="218063"/>
                </a:lnTo>
                <a:lnTo>
                  <a:pt x="689230" y="262780"/>
                </a:lnTo>
                <a:lnTo>
                  <a:pt x="702342" y="310179"/>
                </a:lnTo>
                <a:lnTo>
                  <a:pt x="710453" y="359874"/>
                </a:lnTo>
                <a:lnTo>
                  <a:pt x="713231" y="411479"/>
                </a:lnTo>
                <a:lnTo>
                  <a:pt x="710453" y="463085"/>
                </a:lnTo>
                <a:lnTo>
                  <a:pt x="702342" y="512780"/>
                </a:lnTo>
                <a:lnTo>
                  <a:pt x="689230" y="560179"/>
                </a:lnTo>
                <a:lnTo>
                  <a:pt x="671453" y="604896"/>
                </a:lnTo>
                <a:lnTo>
                  <a:pt x="649344" y="646545"/>
                </a:lnTo>
                <a:lnTo>
                  <a:pt x="623238" y="684739"/>
                </a:lnTo>
                <a:lnTo>
                  <a:pt x="593468" y="719094"/>
                </a:lnTo>
                <a:lnTo>
                  <a:pt x="560368" y="749222"/>
                </a:lnTo>
                <a:lnTo>
                  <a:pt x="524273" y="774738"/>
                </a:lnTo>
                <a:lnTo>
                  <a:pt x="485516" y="795256"/>
                </a:lnTo>
                <a:lnTo>
                  <a:pt x="444431" y="810389"/>
                </a:lnTo>
                <a:lnTo>
                  <a:pt x="401353" y="819753"/>
                </a:lnTo>
                <a:lnTo>
                  <a:pt x="356616" y="822959"/>
                </a:lnTo>
                <a:lnTo>
                  <a:pt x="311878" y="819753"/>
                </a:lnTo>
                <a:lnTo>
                  <a:pt x="268800" y="810389"/>
                </a:lnTo>
                <a:lnTo>
                  <a:pt x="227715" y="795256"/>
                </a:lnTo>
                <a:lnTo>
                  <a:pt x="188958" y="774738"/>
                </a:lnTo>
                <a:lnTo>
                  <a:pt x="152863" y="749222"/>
                </a:lnTo>
                <a:lnTo>
                  <a:pt x="119763" y="719094"/>
                </a:lnTo>
                <a:lnTo>
                  <a:pt x="89993" y="684739"/>
                </a:lnTo>
                <a:lnTo>
                  <a:pt x="63887" y="646545"/>
                </a:lnTo>
                <a:lnTo>
                  <a:pt x="41778" y="604896"/>
                </a:lnTo>
                <a:lnTo>
                  <a:pt x="24001" y="560179"/>
                </a:lnTo>
                <a:lnTo>
                  <a:pt x="10889" y="512780"/>
                </a:lnTo>
                <a:lnTo>
                  <a:pt x="2778" y="463085"/>
                </a:lnTo>
                <a:lnTo>
                  <a:pt x="0" y="411479"/>
                </a:lnTo>
                <a:close/>
              </a:path>
            </a:pathLst>
          </a:custGeom>
          <a:ln w="12192">
            <a:solidFill>
              <a:srgbClr val="64D2DF"/>
            </a:solidFill>
          </a:ln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22" name="object 24">
            <a:extLst>
              <a:ext uri="{FF2B5EF4-FFF2-40B4-BE49-F238E27FC236}">
                <a16:creationId xmlns:a16="http://schemas.microsoft.com/office/drawing/2014/main" id="{F76996C5-0BBA-4F05-8087-B8904D3CE878}"/>
              </a:ext>
            </a:extLst>
          </p:cNvPr>
          <p:cNvSpPr/>
          <p:nvPr/>
        </p:nvSpPr>
        <p:spPr>
          <a:xfrm>
            <a:off x="6239639" y="2684907"/>
            <a:ext cx="412623" cy="46405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23" name="object 25">
            <a:extLst>
              <a:ext uri="{FF2B5EF4-FFF2-40B4-BE49-F238E27FC236}">
                <a16:creationId xmlns:a16="http://schemas.microsoft.com/office/drawing/2014/main" id="{C947FF6D-60BF-461B-A439-A893A358BCB8}"/>
              </a:ext>
            </a:extLst>
          </p:cNvPr>
          <p:cNvSpPr/>
          <p:nvPr/>
        </p:nvSpPr>
        <p:spPr>
          <a:xfrm>
            <a:off x="6276214" y="3459860"/>
            <a:ext cx="2633663" cy="480060"/>
          </a:xfrm>
          <a:custGeom>
            <a:avLst/>
            <a:gdLst/>
            <a:ahLst/>
            <a:cxnLst/>
            <a:rect l="l" t="t" r="r" b="b"/>
            <a:pathLst>
              <a:path w="3511550" h="640079">
                <a:moveTo>
                  <a:pt x="3511296" y="0"/>
                </a:moveTo>
                <a:lnTo>
                  <a:pt x="484505" y="0"/>
                </a:lnTo>
                <a:lnTo>
                  <a:pt x="0" y="320039"/>
                </a:lnTo>
                <a:lnTo>
                  <a:pt x="484505" y="640079"/>
                </a:lnTo>
                <a:lnTo>
                  <a:pt x="3511296" y="640079"/>
                </a:lnTo>
                <a:lnTo>
                  <a:pt x="3511296" y="0"/>
                </a:lnTo>
                <a:close/>
              </a:path>
            </a:pathLst>
          </a:custGeom>
          <a:solidFill>
            <a:srgbClr val="64D2DF"/>
          </a:solid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24" name="object 26">
            <a:extLst>
              <a:ext uri="{FF2B5EF4-FFF2-40B4-BE49-F238E27FC236}">
                <a16:creationId xmlns:a16="http://schemas.microsoft.com/office/drawing/2014/main" id="{63CAC046-4826-4E6D-8ED9-70ED17395BA1}"/>
              </a:ext>
            </a:extLst>
          </p:cNvPr>
          <p:cNvSpPr/>
          <p:nvPr/>
        </p:nvSpPr>
        <p:spPr>
          <a:xfrm>
            <a:off x="6276214" y="3459860"/>
            <a:ext cx="2633663" cy="480060"/>
          </a:xfrm>
          <a:custGeom>
            <a:avLst/>
            <a:gdLst/>
            <a:ahLst/>
            <a:cxnLst/>
            <a:rect l="l" t="t" r="r" b="b"/>
            <a:pathLst>
              <a:path w="3511550" h="640079">
                <a:moveTo>
                  <a:pt x="3511296" y="640079"/>
                </a:moveTo>
                <a:lnTo>
                  <a:pt x="484505" y="640079"/>
                </a:lnTo>
                <a:lnTo>
                  <a:pt x="0" y="320039"/>
                </a:lnTo>
                <a:lnTo>
                  <a:pt x="484505" y="0"/>
                </a:lnTo>
                <a:lnTo>
                  <a:pt x="3511296" y="0"/>
                </a:lnTo>
                <a:lnTo>
                  <a:pt x="3511296" y="640079"/>
                </a:lnTo>
                <a:close/>
              </a:path>
            </a:pathLst>
          </a:custGeom>
          <a:solidFill>
            <a:srgbClr val="008080"/>
          </a:solidFill>
          <a:ln w="12191">
            <a:solidFill>
              <a:srgbClr val="64D2DF"/>
            </a:solidFill>
          </a:ln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25" name="object 27">
            <a:extLst>
              <a:ext uri="{FF2B5EF4-FFF2-40B4-BE49-F238E27FC236}">
                <a16:creationId xmlns:a16="http://schemas.microsoft.com/office/drawing/2014/main" id="{B757DE75-AC25-45B7-AA62-217E9B7958BC}"/>
              </a:ext>
            </a:extLst>
          </p:cNvPr>
          <p:cNvSpPr txBox="1"/>
          <p:nvPr/>
        </p:nvSpPr>
        <p:spPr>
          <a:xfrm>
            <a:off x="6782938" y="3503734"/>
            <a:ext cx="2068286" cy="400776"/>
          </a:xfrm>
          <a:prstGeom prst="rect">
            <a:avLst/>
          </a:prstGeom>
        </p:spPr>
        <p:txBody>
          <a:bodyPr vert="horz" wrap="square" lIns="27000" tIns="27000" rIns="27000" bIns="27000" rtlCol="0">
            <a:spAutoFit/>
          </a:bodyPr>
          <a:lstStyle/>
          <a:p>
            <a:pPr marR="3810" algn="ctr" defTabSz="457178"/>
            <a:r>
              <a:rPr lang="ru-RU" sz="1125" b="1" dirty="0">
                <a:solidFill>
                  <a:srgbClr val="FFFFFF"/>
                </a:solidFill>
                <a:latin typeface="Arial"/>
                <a:cs typeface="Arial"/>
              </a:rPr>
              <a:t>Уровень </a:t>
            </a:r>
            <a:r>
              <a:rPr lang="ru-RU" sz="1125" b="1" dirty="0" err="1">
                <a:solidFill>
                  <a:srgbClr val="FFFFFF"/>
                </a:solidFill>
                <a:latin typeface="Arial"/>
                <a:cs typeface="Arial"/>
              </a:rPr>
              <a:t>IgE</a:t>
            </a:r>
            <a:r>
              <a:rPr lang="ru-RU" sz="1125" b="1" dirty="0">
                <a:solidFill>
                  <a:srgbClr val="FFFFFF"/>
                </a:solidFill>
                <a:latin typeface="Arial"/>
                <a:cs typeface="Arial"/>
              </a:rPr>
              <a:t> в норме или повышен</a:t>
            </a:r>
            <a:r>
              <a:rPr lang="ru-RU" sz="1125" b="1" baseline="300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1125" baseline="26455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6" name="object 28">
            <a:extLst>
              <a:ext uri="{FF2B5EF4-FFF2-40B4-BE49-F238E27FC236}">
                <a16:creationId xmlns:a16="http://schemas.microsoft.com/office/drawing/2014/main" id="{9BF67495-EBA4-4C47-8421-73FF0EA3DF97}"/>
              </a:ext>
            </a:extLst>
          </p:cNvPr>
          <p:cNvSpPr/>
          <p:nvPr/>
        </p:nvSpPr>
        <p:spPr>
          <a:xfrm>
            <a:off x="6208776" y="3376425"/>
            <a:ext cx="532924" cy="619601"/>
          </a:xfrm>
          <a:custGeom>
            <a:avLst/>
            <a:gdLst/>
            <a:ahLst/>
            <a:cxnLst/>
            <a:rect l="l" t="t" r="r" b="b"/>
            <a:pathLst>
              <a:path w="710565" h="826135">
                <a:moveTo>
                  <a:pt x="355091" y="0"/>
                </a:moveTo>
                <a:lnTo>
                  <a:pt x="310554" y="3217"/>
                </a:lnTo>
                <a:lnTo>
                  <a:pt x="267666" y="12613"/>
                </a:lnTo>
                <a:lnTo>
                  <a:pt x="226761" y="27800"/>
                </a:lnTo>
                <a:lnTo>
                  <a:pt x="188172" y="48390"/>
                </a:lnTo>
                <a:lnTo>
                  <a:pt x="152230" y="73997"/>
                </a:lnTo>
                <a:lnTo>
                  <a:pt x="119270" y="104234"/>
                </a:lnTo>
                <a:lnTo>
                  <a:pt x="89625" y="138713"/>
                </a:lnTo>
                <a:lnTo>
                  <a:pt x="63627" y="177047"/>
                </a:lnTo>
                <a:lnTo>
                  <a:pt x="41609" y="218850"/>
                </a:lnTo>
                <a:lnTo>
                  <a:pt x="23904" y="263734"/>
                </a:lnTo>
                <a:lnTo>
                  <a:pt x="10846" y="311312"/>
                </a:lnTo>
                <a:lnTo>
                  <a:pt x="2767" y="361198"/>
                </a:lnTo>
                <a:lnTo>
                  <a:pt x="0" y="413003"/>
                </a:lnTo>
                <a:lnTo>
                  <a:pt x="2767" y="464809"/>
                </a:lnTo>
                <a:lnTo>
                  <a:pt x="10846" y="514695"/>
                </a:lnTo>
                <a:lnTo>
                  <a:pt x="23904" y="562273"/>
                </a:lnTo>
                <a:lnTo>
                  <a:pt x="41609" y="607157"/>
                </a:lnTo>
                <a:lnTo>
                  <a:pt x="63627" y="648960"/>
                </a:lnTo>
                <a:lnTo>
                  <a:pt x="89625" y="687294"/>
                </a:lnTo>
                <a:lnTo>
                  <a:pt x="119270" y="721773"/>
                </a:lnTo>
                <a:lnTo>
                  <a:pt x="152230" y="752010"/>
                </a:lnTo>
                <a:lnTo>
                  <a:pt x="188172" y="777617"/>
                </a:lnTo>
                <a:lnTo>
                  <a:pt x="226761" y="798207"/>
                </a:lnTo>
                <a:lnTo>
                  <a:pt x="267666" y="813394"/>
                </a:lnTo>
                <a:lnTo>
                  <a:pt x="310554" y="822790"/>
                </a:lnTo>
                <a:lnTo>
                  <a:pt x="355091" y="826007"/>
                </a:lnTo>
                <a:lnTo>
                  <a:pt x="399629" y="822790"/>
                </a:lnTo>
                <a:lnTo>
                  <a:pt x="442517" y="813394"/>
                </a:lnTo>
                <a:lnTo>
                  <a:pt x="483422" y="798207"/>
                </a:lnTo>
                <a:lnTo>
                  <a:pt x="522011" y="777617"/>
                </a:lnTo>
                <a:lnTo>
                  <a:pt x="557953" y="752010"/>
                </a:lnTo>
                <a:lnTo>
                  <a:pt x="590913" y="721773"/>
                </a:lnTo>
                <a:lnTo>
                  <a:pt x="620558" y="687294"/>
                </a:lnTo>
                <a:lnTo>
                  <a:pt x="646556" y="648960"/>
                </a:lnTo>
                <a:lnTo>
                  <a:pt x="668574" y="607157"/>
                </a:lnTo>
                <a:lnTo>
                  <a:pt x="686279" y="562273"/>
                </a:lnTo>
                <a:lnTo>
                  <a:pt x="699337" y="514695"/>
                </a:lnTo>
                <a:lnTo>
                  <a:pt x="707416" y="464809"/>
                </a:lnTo>
                <a:lnTo>
                  <a:pt x="710183" y="413003"/>
                </a:lnTo>
                <a:lnTo>
                  <a:pt x="707416" y="361198"/>
                </a:lnTo>
                <a:lnTo>
                  <a:pt x="699337" y="311312"/>
                </a:lnTo>
                <a:lnTo>
                  <a:pt x="686279" y="263734"/>
                </a:lnTo>
                <a:lnTo>
                  <a:pt x="668574" y="218850"/>
                </a:lnTo>
                <a:lnTo>
                  <a:pt x="646556" y="177047"/>
                </a:lnTo>
                <a:lnTo>
                  <a:pt x="620558" y="138713"/>
                </a:lnTo>
                <a:lnTo>
                  <a:pt x="590913" y="104234"/>
                </a:lnTo>
                <a:lnTo>
                  <a:pt x="557953" y="73997"/>
                </a:lnTo>
                <a:lnTo>
                  <a:pt x="522011" y="48390"/>
                </a:lnTo>
                <a:lnTo>
                  <a:pt x="483422" y="27800"/>
                </a:lnTo>
                <a:lnTo>
                  <a:pt x="442517" y="12613"/>
                </a:lnTo>
                <a:lnTo>
                  <a:pt x="399629" y="3217"/>
                </a:lnTo>
                <a:lnTo>
                  <a:pt x="355091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27" name="object 29">
            <a:extLst>
              <a:ext uri="{FF2B5EF4-FFF2-40B4-BE49-F238E27FC236}">
                <a16:creationId xmlns:a16="http://schemas.microsoft.com/office/drawing/2014/main" id="{D47416C5-D632-4A40-AEEA-08F3E6085337}"/>
              </a:ext>
            </a:extLst>
          </p:cNvPr>
          <p:cNvSpPr/>
          <p:nvPr/>
        </p:nvSpPr>
        <p:spPr>
          <a:xfrm>
            <a:off x="6208776" y="3376425"/>
            <a:ext cx="532924" cy="619601"/>
          </a:xfrm>
          <a:custGeom>
            <a:avLst/>
            <a:gdLst/>
            <a:ahLst/>
            <a:cxnLst/>
            <a:rect l="l" t="t" r="r" b="b"/>
            <a:pathLst>
              <a:path w="710565" h="826135">
                <a:moveTo>
                  <a:pt x="0" y="413003"/>
                </a:moveTo>
                <a:lnTo>
                  <a:pt x="2767" y="361198"/>
                </a:lnTo>
                <a:lnTo>
                  <a:pt x="10846" y="311312"/>
                </a:lnTo>
                <a:lnTo>
                  <a:pt x="23904" y="263734"/>
                </a:lnTo>
                <a:lnTo>
                  <a:pt x="41609" y="218850"/>
                </a:lnTo>
                <a:lnTo>
                  <a:pt x="63627" y="177047"/>
                </a:lnTo>
                <a:lnTo>
                  <a:pt x="89625" y="138713"/>
                </a:lnTo>
                <a:lnTo>
                  <a:pt x="119270" y="104234"/>
                </a:lnTo>
                <a:lnTo>
                  <a:pt x="152230" y="73997"/>
                </a:lnTo>
                <a:lnTo>
                  <a:pt x="188172" y="48390"/>
                </a:lnTo>
                <a:lnTo>
                  <a:pt x="226761" y="27800"/>
                </a:lnTo>
                <a:lnTo>
                  <a:pt x="267666" y="12613"/>
                </a:lnTo>
                <a:lnTo>
                  <a:pt x="310554" y="3217"/>
                </a:lnTo>
                <a:lnTo>
                  <a:pt x="355091" y="0"/>
                </a:lnTo>
                <a:lnTo>
                  <a:pt x="399629" y="3217"/>
                </a:lnTo>
                <a:lnTo>
                  <a:pt x="442517" y="12613"/>
                </a:lnTo>
                <a:lnTo>
                  <a:pt x="483422" y="27800"/>
                </a:lnTo>
                <a:lnTo>
                  <a:pt x="522011" y="48390"/>
                </a:lnTo>
                <a:lnTo>
                  <a:pt x="557953" y="73997"/>
                </a:lnTo>
                <a:lnTo>
                  <a:pt x="590913" y="104234"/>
                </a:lnTo>
                <a:lnTo>
                  <a:pt x="620558" y="138713"/>
                </a:lnTo>
                <a:lnTo>
                  <a:pt x="646556" y="177047"/>
                </a:lnTo>
                <a:lnTo>
                  <a:pt x="668574" y="218850"/>
                </a:lnTo>
                <a:lnTo>
                  <a:pt x="686279" y="263734"/>
                </a:lnTo>
                <a:lnTo>
                  <a:pt x="699337" y="311312"/>
                </a:lnTo>
                <a:lnTo>
                  <a:pt x="707416" y="361198"/>
                </a:lnTo>
                <a:lnTo>
                  <a:pt x="710183" y="413003"/>
                </a:lnTo>
                <a:lnTo>
                  <a:pt x="707416" y="464809"/>
                </a:lnTo>
                <a:lnTo>
                  <a:pt x="699337" y="514695"/>
                </a:lnTo>
                <a:lnTo>
                  <a:pt x="686279" y="562273"/>
                </a:lnTo>
                <a:lnTo>
                  <a:pt x="668574" y="607157"/>
                </a:lnTo>
                <a:lnTo>
                  <a:pt x="646556" y="648960"/>
                </a:lnTo>
                <a:lnTo>
                  <a:pt x="620558" y="687294"/>
                </a:lnTo>
                <a:lnTo>
                  <a:pt x="590913" y="721773"/>
                </a:lnTo>
                <a:lnTo>
                  <a:pt x="557953" y="752010"/>
                </a:lnTo>
                <a:lnTo>
                  <a:pt x="522011" y="777617"/>
                </a:lnTo>
                <a:lnTo>
                  <a:pt x="483422" y="798207"/>
                </a:lnTo>
                <a:lnTo>
                  <a:pt x="442517" y="813394"/>
                </a:lnTo>
                <a:lnTo>
                  <a:pt x="399629" y="822790"/>
                </a:lnTo>
                <a:lnTo>
                  <a:pt x="355091" y="826007"/>
                </a:lnTo>
                <a:lnTo>
                  <a:pt x="310554" y="822790"/>
                </a:lnTo>
                <a:lnTo>
                  <a:pt x="267666" y="813394"/>
                </a:lnTo>
                <a:lnTo>
                  <a:pt x="226761" y="798207"/>
                </a:lnTo>
                <a:lnTo>
                  <a:pt x="188172" y="777617"/>
                </a:lnTo>
                <a:lnTo>
                  <a:pt x="152230" y="752010"/>
                </a:lnTo>
                <a:lnTo>
                  <a:pt x="119270" y="721773"/>
                </a:lnTo>
                <a:lnTo>
                  <a:pt x="89625" y="687294"/>
                </a:lnTo>
                <a:lnTo>
                  <a:pt x="63627" y="648960"/>
                </a:lnTo>
                <a:lnTo>
                  <a:pt x="41609" y="607157"/>
                </a:lnTo>
                <a:lnTo>
                  <a:pt x="23904" y="562273"/>
                </a:lnTo>
                <a:lnTo>
                  <a:pt x="10846" y="514695"/>
                </a:lnTo>
                <a:lnTo>
                  <a:pt x="2767" y="464809"/>
                </a:lnTo>
                <a:lnTo>
                  <a:pt x="0" y="413003"/>
                </a:lnTo>
                <a:close/>
              </a:path>
            </a:pathLst>
          </a:custGeom>
          <a:ln w="12192">
            <a:solidFill>
              <a:srgbClr val="64D2DF"/>
            </a:solidFill>
          </a:ln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28" name="object 30">
            <a:extLst>
              <a:ext uri="{FF2B5EF4-FFF2-40B4-BE49-F238E27FC236}">
                <a16:creationId xmlns:a16="http://schemas.microsoft.com/office/drawing/2014/main" id="{16C0A934-D8A8-4591-9161-C8F0EA16001A}"/>
              </a:ext>
            </a:extLst>
          </p:cNvPr>
          <p:cNvSpPr/>
          <p:nvPr/>
        </p:nvSpPr>
        <p:spPr>
          <a:xfrm>
            <a:off x="6189344" y="3489581"/>
            <a:ext cx="572643" cy="44348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29" name="object 31">
            <a:extLst>
              <a:ext uri="{FF2B5EF4-FFF2-40B4-BE49-F238E27FC236}">
                <a16:creationId xmlns:a16="http://schemas.microsoft.com/office/drawing/2014/main" id="{356E7382-44C4-413B-9EEF-19CEC6AE02DD}"/>
              </a:ext>
            </a:extLst>
          </p:cNvPr>
          <p:cNvSpPr/>
          <p:nvPr/>
        </p:nvSpPr>
        <p:spPr>
          <a:xfrm>
            <a:off x="6276214" y="4173095"/>
            <a:ext cx="2633663" cy="492919"/>
          </a:xfrm>
          <a:custGeom>
            <a:avLst/>
            <a:gdLst/>
            <a:ahLst/>
            <a:cxnLst/>
            <a:rect l="l" t="t" r="r" b="b"/>
            <a:pathLst>
              <a:path w="3511550" h="657225">
                <a:moveTo>
                  <a:pt x="3511296" y="0"/>
                </a:moveTo>
                <a:lnTo>
                  <a:pt x="484505" y="0"/>
                </a:lnTo>
                <a:lnTo>
                  <a:pt x="0" y="328421"/>
                </a:lnTo>
                <a:lnTo>
                  <a:pt x="484505" y="656844"/>
                </a:lnTo>
                <a:lnTo>
                  <a:pt x="3511296" y="656844"/>
                </a:lnTo>
                <a:lnTo>
                  <a:pt x="3511296" y="0"/>
                </a:lnTo>
                <a:close/>
              </a:path>
            </a:pathLst>
          </a:custGeom>
          <a:solidFill>
            <a:srgbClr val="64D2DF"/>
          </a:solid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30" name="object 32">
            <a:extLst>
              <a:ext uri="{FF2B5EF4-FFF2-40B4-BE49-F238E27FC236}">
                <a16:creationId xmlns:a16="http://schemas.microsoft.com/office/drawing/2014/main" id="{236581BE-2A3C-40EC-948D-CBC4316BF78B}"/>
              </a:ext>
            </a:extLst>
          </p:cNvPr>
          <p:cNvSpPr/>
          <p:nvPr/>
        </p:nvSpPr>
        <p:spPr>
          <a:xfrm>
            <a:off x="6276214" y="4173095"/>
            <a:ext cx="2633663" cy="492919"/>
          </a:xfrm>
          <a:custGeom>
            <a:avLst/>
            <a:gdLst/>
            <a:ahLst/>
            <a:cxnLst/>
            <a:rect l="l" t="t" r="r" b="b"/>
            <a:pathLst>
              <a:path w="3511550" h="657225">
                <a:moveTo>
                  <a:pt x="3511296" y="656844"/>
                </a:moveTo>
                <a:lnTo>
                  <a:pt x="484505" y="656844"/>
                </a:lnTo>
                <a:lnTo>
                  <a:pt x="0" y="328421"/>
                </a:lnTo>
                <a:lnTo>
                  <a:pt x="484505" y="0"/>
                </a:lnTo>
                <a:lnTo>
                  <a:pt x="3511296" y="0"/>
                </a:lnTo>
                <a:lnTo>
                  <a:pt x="3511296" y="656844"/>
                </a:lnTo>
                <a:close/>
              </a:path>
            </a:pathLst>
          </a:custGeom>
          <a:solidFill>
            <a:srgbClr val="008080"/>
          </a:solidFill>
          <a:ln w="12191">
            <a:solidFill>
              <a:srgbClr val="64D2DF"/>
            </a:solidFill>
          </a:ln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31" name="object 33">
            <a:extLst>
              <a:ext uri="{FF2B5EF4-FFF2-40B4-BE49-F238E27FC236}">
                <a16:creationId xmlns:a16="http://schemas.microsoft.com/office/drawing/2014/main" id="{002408A2-1CFC-44F3-A1A5-F2D9164575CB}"/>
              </a:ext>
            </a:extLst>
          </p:cNvPr>
          <p:cNvSpPr txBox="1"/>
          <p:nvPr/>
        </p:nvSpPr>
        <p:spPr>
          <a:xfrm>
            <a:off x="6680537" y="4213540"/>
            <a:ext cx="2263629" cy="400776"/>
          </a:xfrm>
          <a:prstGeom prst="rect">
            <a:avLst/>
          </a:prstGeom>
        </p:spPr>
        <p:txBody>
          <a:bodyPr vert="horz" wrap="square" lIns="27000" tIns="27000" rIns="27000" bIns="27000" rtlCol="0">
            <a:spAutoFit/>
          </a:bodyPr>
          <a:lstStyle/>
          <a:p>
            <a:pPr algn="ctr" defTabSz="457178"/>
            <a:r>
              <a:rPr lang="ru-RU" sz="1125" b="1" dirty="0">
                <a:solidFill>
                  <a:srgbClr val="FFFFFF"/>
                </a:solidFill>
                <a:latin typeface="Arial"/>
                <a:cs typeface="Arial"/>
              </a:rPr>
              <a:t>Гиперчувствительность к ацетилсалициловой кислоте</a:t>
            </a:r>
            <a:r>
              <a:rPr lang="ru-RU" sz="1125" b="1" baseline="300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1125" baseline="26455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34">
            <a:extLst>
              <a:ext uri="{FF2B5EF4-FFF2-40B4-BE49-F238E27FC236}">
                <a16:creationId xmlns:a16="http://schemas.microsoft.com/office/drawing/2014/main" id="{4CF8A5E3-495A-4AC3-92DB-5170DF5262C2}"/>
              </a:ext>
            </a:extLst>
          </p:cNvPr>
          <p:cNvSpPr/>
          <p:nvPr/>
        </p:nvSpPr>
        <p:spPr>
          <a:xfrm>
            <a:off x="6197348" y="4114803"/>
            <a:ext cx="531495" cy="619601"/>
          </a:xfrm>
          <a:custGeom>
            <a:avLst/>
            <a:gdLst/>
            <a:ahLst/>
            <a:cxnLst/>
            <a:rect l="l" t="t" r="r" b="b"/>
            <a:pathLst>
              <a:path w="708659" h="826135">
                <a:moveTo>
                  <a:pt x="354329" y="0"/>
                </a:moveTo>
                <a:lnTo>
                  <a:pt x="309880" y="3217"/>
                </a:lnTo>
                <a:lnTo>
                  <a:pt x="267079" y="12613"/>
                </a:lnTo>
                <a:lnTo>
                  <a:pt x="226258" y="27800"/>
                </a:lnTo>
                <a:lnTo>
                  <a:pt x="187750" y="48390"/>
                </a:lnTo>
                <a:lnTo>
                  <a:pt x="151886" y="73997"/>
                </a:lnTo>
                <a:lnTo>
                  <a:pt x="118998" y="104234"/>
                </a:lnTo>
                <a:lnTo>
                  <a:pt x="89419" y="138713"/>
                </a:lnTo>
                <a:lnTo>
                  <a:pt x="63479" y="177047"/>
                </a:lnTo>
                <a:lnTo>
                  <a:pt x="41512" y="218850"/>
                </a:lnTo>
                <a:lnTo>
                  <a:pt x="23848" y="263734"/>
                </a:lnTo>
                <a:lnTo>
                  <a:pt x="10820" y="311312"/>
                </a:lnTo>
                <a:lnTo>
                  <a:pt x="2760" y="361198"/>
                </a:lnTo>
                <a:lnTo>
                  <a:pt x="0" y="413004"/>
                </a:lnTo>
                <a:lnTo>
                  <a:pt x="2760" y="464809"/>
                </a:lnTo>
                <a:lnTo>
                  <a:pt x="10820" y="514695"/>
                </a:lnTo>
                <a:lnTo>
                  <a:pt x="23848" y="562273"/>
                </a:lnTo>
                <a:lnTo>
                  <a:pt x="41512" y="607157"/>
                </a:lnTo>
                <a:lnTo>
                  <a:pt x="63479" y="648960"/>
                </a:lnTo>
                <a:lnTo>
                  <a:pt x="89419" y="687294"/>
                </a:lnTo>
                <a:lnTo>
                  <a:pt x="118998" y="721773"/>
                </a:lnTo>
                <a:lnTo>
                  <a:pt x="151886" y="752010"/>
                </a:lnTo>
                <a:lnTo>
                  <a:pt x="187750" y="777617"/>
                </a:lnTo>
                <a:lnTo>
                  <a:pt x="226258" y="798207"/>
                </a:lnTo>
                <a:lnTo>
                  <a:pt x="267079" y="813394"/>
                </a:lnTo>
                <a:lnTo>
                  <a:pt x="309880" y="822790"/>
                </a:lnTo>
                <a:lnTo>
                  <a:pt x="354329" y="826007"/>
                </a:lnTo>
                <a:lnTo>
                  <a:pt x="398779" y="822790"/>
                </a:lnTo>
                <a:lnTo>
                  <a:pt x="441580" y="813394"/>
                </a:lnTo>
                <a:lnTo>
                  <a:pt x="482401" y="798207"/>
                </a:lnTo>
                <a:lnTo>
                  <a:pt x="520909" y="777617"/>
                </a:lnTo>
                <a:lnTo>
                  <a:pt x="556773" y="752010"/>
                </a:lnTo>
                <a:lnTo>
                  <a:pt x="589661" y="721773"/>
                </a:lnTo>
                <a:lnTo>
                  <a:pt x="619240" y="687294"/>
                </a:lnTo>
                <a:lnTo>
                  <a:pt x="645180" y="648960"/>
                </a:lnTo>
                <a:lnTo>
                  <a:pt x="667147" y="607157"/>
                </a:lnTo>
                <a:lnTo>
                  <a:pt x="684811" y="562273"/>
                </a:lnTo>
                <a:lnTo>
                  <a:pt x="697839" y="514695"/>
                </a:lnTo>
                <a:lnTo>
                  <a:pt x="705899" y="464809"/>
                </a:lnTo>
                <a:lnTo>
                  <a:pt x="708660" y="413004"/>
                </a:lnTo>
                <a:lnTo>
                  <a:pt x="705899" y="361198"/>
                </a:lnTo>
                <a:lnTo>
                  <a:pt x="697839" y="311312"/>
                </a:lnTo>
                <a:lnTo>
                  <a:pt x="684811" y="263734"/>
                </a:lnTo>
                <a:lnTo>
                  <a:pt x="667147" y="218850"/>
                </a:lnTo>
                <a:lnTo>
                  <a:pt x="645180" y="177047"/>
                </a:lnTo>
                <a:lnTo>
                  <a:pt x="619240" y="138713"/>
                </a:lnTo>
                <a:lnTo>
                  <a:pt x="589661" y="104234"/>
                </a:lnTo>
                <a:lnTo>
                  <a:pt x="556773" y="73997"/>
                </a:lnTo>
                <a:lnTo>
                  <a:pt x="520909" y="48390"/>
                </a:lnTo>
                <a:lnTo>
                  <a:pt x="482401" y="27800"/>
                </a:lnTo>
                <a:lnTo>
                  <a:pt x="441580" y="12613"/>
                </a:lnTo>
                <a:lnTo>
                  <a:pt x="398779" y="3217"/>
                </a:lnTo>
                <a:lnTo>
                  <a:pt x="35432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33" name="object 35">
            <a:extLst>
              <a:ext uri="{FF2B5EF4-FFF2-40B4-BE49-F238E27FC236}">
                <a16:creationId xmlns:a16="http://schemas.microsoft.com/office/drawing/2014/main" id="{492C01E6-10B1-4369-83B5-8A41651B175E}"/>
              </a:ext>
            </a:extLst>
          </p:cNvPr>
          <p:cNvSpPr/>
          <p:nvPr/>
        </p:nvSpPr>
        <p:spPr>
          <a:xfrm>
            <a:off x="6197348" y="4114803"/>
            <a:ext cx="531495" cy="619601"/>
          </a:xfrm>
          <a:custGeom>
            <a:avLst/>
            <a:gdLst/>
            <a:ahLst/>
            <a:cxnLst/>
            <a:rect l="l" t="t" r="r" b="b"/>
            <a:pathLst>
              <a:path w="708659" h="826135">
                <a:moveTo>
                  <a:pt x="0" y="413004"/>
                </a:moveTo>
                <a:lnTo>
                  <a:pt x="2760" y="361198"/>
                </a:lnTo>
                <a:lnTo>
                  <a:pt x="10820" y="311312"/>
                </a:lnTo>
                <a:lnTo>
                  <a:pt x="23848" y="263734"/>
                </a:lnTo>
                <a:lnTo>
                  <a:pt x="41512" y="218850"/>
                </a:lnTo>
                <a:lnTo>
                  <a:pt x="63479" y="177047"/>
                </a:lnTo>
                <a:lnTo>
                  <a:pt x="89419" y="138713"/>
                </a:lnTo>
                <a:lnTo>
                  <a:pt x="118998" y="104234"/>
                </a:lnTo>
                <a:lnTo>
                  <a:pt x="151886" y="73997"/>
                </a:lnTo>
                <a:lnTo>
                  <a:pt x="187750" y="48390"/>
                </a:lnTo>
                <a:lnTo>
                  <a:pt x="226258" y="27800"/>
                </a:lnTo>
                <a:lnTo>
                  <a:pt x="267079" y="12613"/>
                </a:lnTo>
                <a:lnTo>
                  <a:pt x="309880" y="3217"/>
                </a:lnTo>
                <a:lnTo>
                  <a:pt x="354329" y="0"/>
                </a:lnTo>
                <a:lnTo>
                  <a:pt x="398779" y="3217"/>
                </a:lnTo>
                <a:lnTo>
                  <a:pt x="441580" y="12613"/>
                </a:lnTo>
                <a:lnTo>
                  <a:pt x="482401" y="27800"/>
                </a:lnTo>
                <a:lnTo>
                  <a:pt x="520909" y="48390"/>
                </a:lnTo>
                <a:lnTo>
                  <a:pt x="556773" y="73997"/>
                </a:lnTo>
                <a:lnTo>
                  <a:pt x="589661" y="104234"/>
                </a:lnTo>
                <a:lnTo>
                  <a:pt x="619240" y="138713"/>
                </a:lnTo>
                <a:lnTo>
                  <a:pt x="645180" y="177047"/>
                </a:lnTo>
                <a:lnTo>
                  <a:pt x="667147" y="218850"/>
                </a:lnTo>
                <a:lnTo>
                  <a:pt x="684811" y="263734"/>
                </a:lnTo>
                <a:lnTo>
                  <a:pt x="697839" y="311312"/>
                </a:lnTo>
                <a:lnTo>
                  <a:pt x="705899" y="361198"/>
                </a:lnTo>
                <a:lnTo>
                  <a:pt x="708660" y="413004"/>
                </a:lnTo>
                <a:lnTo>
                  <a:pt x="705899" y="464809"/>
                </a:lnTo>
                <a:lnTo>
                  <a:pt x="697839" y="514695"/>
                </a:lnTo>
                <a:lnTo>
                  <a:pt x="684811" y="562273"/>
                </a:lnTo>
                <a:lnTo>
                  <a:pt x="667147" y="607157"/>
                </a:lnTo>
                <a:lnTo>
                  <a:pt x="645180" y="648960"/>
                </a:lnTo>
                <a:lnTo>
                  <a:pt x="619240" y="687294"/>
                </a:lnTo>
                <a:lnTo>
                  <a:pt x="589661" y="721773"/>
                </a:lnTo>
                <a:lnTo>
                  <a:pt x="556773" y="752010"/>
                </a:lnTo>
                <a:lnTo>
                  <a:pt x="520909" y="777617"/>
                </a:lnTo>
                <a:lnTo>
                  <a:pt x="482401" y="798207"/>
                </a:lnTo>
                <a:lnTo>
                  <a:pt x="441580" y="813394"/>
                </a:lnTo>
                <a:lnTo>
                  <a:pt x="398779" y="822790"/>
                </a:lnTo>
                <a:lnTo>
                  <a:pt x="354329" y="826007"/>
                </a:lnTo>
                <a:lnTo>
                  <a:pt x="309880" y="822790"/>
                </a:lnTo>
                <a:lnTo>
                  <a:pt x="267079" y="813394"/>
                </a:lnTo>
                <a:lnTo>
                  <a:pt x="226258" y="798207"/>
                </a:lnTo>
                <a:lnTo>
                  <a:pt x="187750" y="777617"/>
                </a:lnTo>
                <a:lnTo>
                  <a:pt x="151886" y="752010"/>
                </a:lnTo>
                <a:lnTo>
                  <a:pt x="118998" y="721773"/>
                </a:lnTo>
                <a:lnTo>
                  <a:pt x="89419" y="687294"/>
                </a:lnTo>
                <a:lnTo>
                  <a:pt x="63479" y="648960"/>
                </a:lnTo>
                <a:lnTo>
                  <a:pt x="41512" y="607157"/>
                </a:lnTo>
                <a:lnTo>
                  <a:pt x="23848" y="562273"/>
                </a:lnTo>
                <a:lnTo>
                  <a:pt x="10820" y="514695"/>
                </a:lnTo>
                <a:lnTo>
                  <a:pt x="2760" y="464809"/>
                </a:lnTo>
                <a:lnTo>
                  <a:pt x="0" y="413004"/>
                </a:lnTo>
                <a:close/>
              </a:path>
            </a:pathLst>
          </a:custGeom>
          <a:ln w="12192">
            <a:solidFill>
              <a:srgbClr val="64D2DF"/>
            </a:solidFill>
          </a:ln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34" name="object 36">
            <a:extLst>
              <a:ext uri="{FF2B5EF4-FFF2-40B4-BE49-F238E27FC236}">
                <a16:creationId xmlns:a16="http://schemas.microsoft.com/office/drawing/2014/main" id="{81AE0C1A-71B1-42E1-B319-27D41DE45FF9}"/>
              </a:ext>
            </a:extLst>
          </p:cNvPr>
          <p:cNvSpPr/>
          <p:nvPr/>
        </p:nvSpPr>
        <p:spPr>
          <a:xfrm>
            <a:off x="6300217" y="4223384"/>
            <a:ext cx="360044" cy="41833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35" name="object 37">
            <a:extLst>
              <a:ext uri="{FF2B5EF4-FFF2-40B4-BE49-F238E27FC236}">
                <a16:creationId xmlns:a16="http://schemas.microsoft.com/office/drawing/2014/main" id="{127AC762-FF43-46DC-BDB7-AFAAEE5F0B49}"/>
              </a:ext>
            </a:extLst>
          </p:cNvPr>
          <p:cNvSpPr txBox="1"/>
          <p:nvPr/>
        </p:nvSpPr>
        <p:spPr>
          <a:xfrm>
            <a:off x="6478335" y="2244608"/>
            <a:ext cx="2480609" cy="262277"/>
          </a:xfrm>
          <a:prstGeom prst="rect">
            <a:avLst/>
          </a:prstGeom>
        </p:spPr>
        <p:txBody>
          <a:bodyPr vert="horz" wrap="square" lIns="27000" tIns="27000" rIns="27000" bIns="27000" rtlCol="0">
            <a:spAutoFit/>
          </a:bodyPr>
          <a:lstStyle/>
          <a:p>
            <a:pPr algn="ctr" defTabSz="457178"/>
            <a:r>
              <a:rPr lang="ru-RU" sz="1350" b="1" dirty="0">
                <a:solidFill>
                  <a:srgbClr val="002060"/>
                </a:solidFill>
                <a:latin typeface="Arial"/>
                <a:cs typeface="Arial"/>
              </a:rPr>
              <a:t>Характеристики воспаления</a:t>
            </a:r>
            <a:endParaRPr sz="135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36" name="object 38">
            <a:extLst>
              <a:ext uri="{FF2B5EF4-FFF2-40B4-BE49-F238E27FC236}">
                <a16:creationId xmlns:a16="http://schemas.microsoft.com/office/drawing/2014/main" id="{B664ECF9-0113-4FB0-8E3D-9B66DF21ED46}"/>
              </a:ext>
            </a:extLst>
          </p:cNvPr>
          <p:cNvSpPr txBox="1"/>
          <p:nvPr/>
        </p:nvSpPr>
        <p:spPr>
          <a:xfrm>
            <a:off x="3247265" y="2243014"/>
            <a:ext cx="2977311" cy="262277"/>
          </a:xfrm>
          <a:prstGeom prst="rect">
            <a:avLst/>
          </a:prstGeom>
        </p:spPr>
        <p:txBody>
          <a:bodyPr vert="horz" wrap="square" lIns="27000" tIns="27000" rIns="27000" bIns="27000" rtlCol="0">
            <a:spAutoFit/>
          </a:bodyPr>
          <a:lstStyle/>
          <a:p>
            <a:pPr algn="ctr" defTabSz="457178"/>
            <a:r>
              <a:rPr lang="ru-RU" sz="1350" b="1" dirty="0">
                <a:solidFill>
                  <a:srgbClr val="002060"/>
                </a:solidFill>
                <a:latin typeface="Arial"/>
                <a:cs typeface="Arial"/>
              </a:rPr>
              <a:t>Тяжесть заболевания</a:t>
            </a:r>
            <a:endParaRPr sz="135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37" name="object 39">
            <a:extLst>
              <a:ext uri="{FF2B5EF4-FFF2-40B4-BE49-F238E27FC236}">
                <a16:creationId xmlns:a16="http://schemas.microsoft.com/office/drawing/2014/main" id="{38D3A393-C172-4352-95E0-12C944FA5E6A}"/>
              </a:ext>
            </a:extLst>
          </p:cNvPr>
          <p:cNvSpPr/>
          <p:nvPr/>
        </p:nvSpPr>
        <p:spPr>
          <a:xfrm>
            <a:off x="3409570" y="4945762"/>
            <a:ext cx="2633663" cy="516192"/>
          </a:xfrm>
          <a:custGeom>
            <a:avLst/>
            <a:gdLst/>
            <a:ahLst/>
            <a:cxnLst/>
            <a:rect l="l" t="t" r="r" b="b"/>
            <a:pathLst>
              <a:path w="3511550" h="635635">
                <a:moveTo>
                  <a:pt x="0" y="635507"/>
                </a:moveTo>
                <a:lnTo>
                  <a:pt x="3511296" y="635507"/>
                </a:lnTo>
                <a:lnTo>
                  <a:pt x="3511296" y="0"/>
                </a:lnTo>
                <a:lnTo>
                  <a:pt x="0" y="0"/>
                </a:lnTo>
                <a:lnTo>
                  <a:pt x="0" y="635507"/>
                </a:lnTo>
                <a:close/>
              </a:path>
            </a:pathLst>
          </a:custGeom>
          <a:solidFill>
            <a:srgbClr val="008080"/>
          </a:solid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38" name="object 40">
            <a:extLst>
              <a:ext uri="{FF2B5EF4-FFF2-40B4-BE49-F238E27FC236}">
                <a16:creationId xmlns:a16="http://schemas.microsoft.com/office/drawing/2014/main" id="{5E6F0A82-F4AF-4197-8F51-97FF547E1A1D}"/>
              </a:ext>
            </a:extLst>
          </p:cNvPr>
          <p:cNvSpPr txBox="1"/>
          <p:nvPr/>
        </p:nvSpPr>
        <p:spPr>
          <a:xfrm>
            <a:off x="3735199" y="4973043"/>
            <a:ext cx="2336456" cy="516192"/>
          </a:xfrm>
          <a:prstGeom prst="rect">
            <a:avLst/>
          </a:prstGeom>
        </p:spPr>
        <p:txBody>
          <a:bodyPr vert="horz" wrap="square" lIns="27000" tIns="27000" rIns="27000" bIns="27000" rtlCol="0">
            <a:spAutoFit/>
          </a:bodyPr>
          <a:lstStyle/>
          <a:p>
            <a:pPr marR="3810" algn="ctr" defTabSz="457178"/>
            <a:r>
              <a:rPr lang="ru-RU" sz="1125" b="1" dirty="0">
                <a:solidFill>
                  <a:srgbClr val="FFFFFF"/>
                </a:solidFill>
                <a:latin typeface="Arial"/>
                <a:cs typeface="Arial"/>
              </a:rPr>
              <a:t>Хороший ответ на терапию </a:t>
            </a:r>
            <a:r>
              <a:rPr lang="ru-RU" sz="1125" b="1" dirty="0" err="1">
                <a:solidFill>
                  <a:srgbClr val="FFFFFF"/>
                </a:solidFill>
                <a:latin typeface="Arial"/>
                <a:cs typeface="Arial"/>
              </a:rPr>
              <a:t>сГКС</a:t>
            </a:r>
            <a:r>
              <a:rPr lang="ru-RU" sz="1125" b="1" dirty="0">
                <a:solidFill>
                  <a:srgbClr val="FFFFFF"/>
                </a:solidFill>
                <a:latin typeface="Arial"/>
                <a:cs typeface="Arial"/>
              </a:rPr>
              <a:t> и анти-ИЛ-5 препаратами</a:t>
            </a:r>
            <a:r>
              <a:rPr lang="ru-RU" sz="1125" b="1" baseline="300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</a:p>
          <a:p>
            <a:pPr marR="3810" algn="ctr" defTabSz="457178"/>
            <a:endParaRPr sz="1125" baseline="25462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9" name="object 41">
            <a:extLst>
              <a:ext uri="{FF2B5EF4-FFF2-40B4-BE49-F238E27FC236}">
                <a16:creationId xmlns:a16="http://schemas.microsoft.com/office/drawing/2014/main" id="{96F1B782-8382-4FBC-9FCD-6E626F1E00ED}"/>
              </a:ext>
            </a:extLst>
          </p:cNvPr>
          <p:cNvSpPr/>
          <p:nvPr/>
        </p:nvSpPr>
        <p:spPr>
          <a:xfrm>
            <a:off x="3233549" y="4887467"/>
            <a:ext cx="535305" cy="617220"/>
          </a:xfrm>
          <a:custGeom>
            <a:avLst/>
            <a:gdLst/>
            <a:ahLst/>
            <a:cxnLst/>
            <a:rect l="l" t="t" r="r" b="b"/>
            <a:pathLst>
              <a:path w="713739" h="822960">
                <a:moveTo>
                  <a:pt x="356615" y="0"/>
                </a:moveTo>
                <a:lnTo>
                  <a:pt x="311878" y="3206"/>
                </a:lnTo>
                <a:lnTo>
                  <a:pt x="268800" y="12570"/>
                </a:lnTo>
                <a:lnTo>
                  <a:pt x="227715" y="27703"/>
                </a:lnTo>
                <a:lnTo>
                  <a:pt x="188958" y="48221"/>
                </a:lnTo>
                <a:lnTo>
                  <a:pt x="152863" y="73737"/>
                </a:lnTo>
                <a:lnTo>
                  <a:pt x="119763" y="103865"/>
                </a:lnTo>
                <a:lnTo>
                  <a:pt x="89993" y="138220"/>
                </a:lnTo>
                <a:lnTo>
                  <a:pt x="63887" y="176414"/>
                </a:lnTo>
                <a:lnTo>
                  <a:pt x="41778" y="218063"/>
                </a:lnTo>
                <a:lnTo>
                  <a:pt x="24001" y="262780"/>
                </a:lnTo>
                <a:lnTo>
                  <a:pt x="10889" y="310179"/>
                </a:lnTo>
                <a:lnTo>
                  <a:pt x="2778" y="359874"/>
                </a:lnTo>
                <a:lnTo>
                  <a:pt x="0" y="411479"/>
                </a:lnTo>
                <a:lnTo>
                  <a:pt x="2778" y="463095"/>
                </a:lnTo>
                <a:lnTo>
                  <a:pt x="10889" y="512797"/>
                </a:lnTo>
                <a:lnTo>
                  <a:pt x="24001" y="560200"/>
                </a:lnTo>
                <a:lnTo>
                  <a:pt x="41778" y="604918"/>
                </a:lnTo>
                <a:lnTo>
                  <a:pt x="63887" y="646567"/>
                </a:lnTo>
                <a:lnTo>
                  <a:pt x="89993" y="684760"/>
                </a:lnTo>
                <a:lnTo>
                  <a:pt x="119763" y="719111"/>
                </a:lnTo>
                <a:lnTo>
                  <a:pt x="152863" y="749236"/>
                </a:lnTo>
                <a:lnTo>
                  <a:pt x="188958" y="774748"/>
                </a:lnTo>
                <a:lnTo>
                  <a:pt x="227715" y="795262"/>
                </a:lnTo>
                <a:lnTo>
                  <a:pt x="268800" y="810393"/>
                </a:lnTo>
                <a:lnTo>
                  <a:pt x="311878" y="819753"/>
                </a:lnTo>
                <a:lnTo>
                  <a:pt x="356615" y="822960"/>
                </a:lnTo>
                <a:lnTo>
                  <a:pt x="401353" y="819753"/>
                </a:lnTo>
                <a:lnTo>
                  <a:pt x="444431" y="810393"/>
                </a:lnTo>
                <a:lnTo>
                  <a:pt x="485516" y="795262"/>
                </a:lnTo>
                <a:lnTo>
                  <a:pt x="524273" y="774748"/>
                </a:lnTo>
                <a:lnTo>
                  <a:pt x="560368" y="749236"/>
                </a:lnTo>
                <a:lnTo>
                  <a:pt x="593468" y="719111"/>
                </a:lnTo>
                <a:lnTo>
                  <a:pt x="623238" y="684760"/>
                </a:lnTo>
                <a:lnTo>
                  <a:pt x="649344" y="646567"/>
                </a:lnTo>
                <a:lnTo>
                  <a:pt x="671453" y="604918"/>
                </a:lnTo>
                <a:lnTo>
                  <a:pt x="689230" y="560200"/>
                </a:lnTo>
                <a:lnTo>
                  <a:pt x="702342" y="512797"/>
                </a:lnTo>
                <a:lnTo>
                  <a:pt x="710453" y="463095"/>
                </a:lnTo>
                <a:lnTo>
                  <a:pt x="713231" y="411479"/>
                </a:lnTo>
                <a:lnTo>
                  <a:pt x="710453" y="359874"/>
                </a:lnTo>
                <a:lnTo>
                  <a:pt x="702342" y="310179"/>
                </a:lnTo>
                <a:lnTo>
                  <a:pt x="689230" y="262780"/>
                </a:lnTo>
                <a:lnTo>
                  <a:pt x="671453" y="218063"/>
                </a:lnTo>
                <a:lnTo>
                  <a:pt x="649344" y="176414"/>
                </a:lnTo>
                <a:lnTo>
                  <a:pt x="623238" y="138220"/>
                </a:lnTo>
                <a:lnTo>
                  <a:pt x="593468" y="103865"/>
                </a:lnTo>
                <a:lnTo>
                  <a:pt x="560368" y="73737"/>
                </a:lnTo>
                <a:lnTo>
                  <a:pt x="524273" y="48221"/>
                </a:lnTo>
                <a:lnTo>
                  <a:pt x="485516" y="27703"/>
                </a:lnTo>
                <a:lnTo>
                  <a:pt x="444431" y="12570"/>
                </a:lnTo>
                <a:lnTo>
                  <a:pt x="401353" y="3206"/>
                </a:lnTo>
                <a:lnTo>
                  <a:pt x="35661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0" name="object 42">
            <a:extLst>
              <a:ext uri="{FF2B5EF4-FFF2-40B4-BE49-F238E27FC236}">
                <a16:creationId xmlns:a16="http://schemas.microsoft.com/office/drawing/2014/main" id="{083E7281-5296-4439-A9BE-BEAF0CFC78AD}"/>
              </a:ext>
            </a:extLst>
          </p:cNvPr>
          <p:cNvSpPr/>
          <p:nvPr/>
        </p:nvSpPr>
        <p:spPr>
          <a:xfrm>
            <a:off x="3233549" y="4887467"/>
            <a:ext cx="535305" cy="617220"/>
          </a:xfrm>
          <a:custGeom>
            <a:avLst/>
            <a:gdLst/>
            <a:ahLst/>
            <a:cxnLst/>
            <a:rect l="l" t="t" r="r" b="b"/>
            <a:pathLst>
              <a:path w="713739" h="822960">
                <a:moveTo>
                  <a:pt x="0" y="411479"/>
                </a:moveTo>
                <a:lnTo>
                  <a:pt x="2778" y="359874"/>
                </a:lnTo>
                <a:lnTo>
                  <a:pt x="10889" y="310179"/>
                </a:lnTo>
                <a:lnTo>
                  <a:pt x="24001" y="262780"/>
                </a:lnTo>
                <a:lnTo>
                  <a:pt x="41778" y="218063"/>
                </a:lnTo>
                <a:lnTo>
                  <a:pt x="63887" y="176414"/>
                </a:lnTo>
                <a:lnTo>
                  <a:pt x="89993" y="138220"/>
                </a:lnTo>
                <a:lnTo>
                  <a:pt x="119763" y="103865"/>
                </a:lnTo>
                <a:lnTo>
                  <a:pt x="152863" y="73737"/>
                </a:lnTo>
                <a:lnTo>
                  <a:pt x="188958" y="48221"/>
                </a:lnTo>
                <a:lnTo>
                  <a:pt x="227715" y="27703"/>
                </a:lnTo>
                <a:lnTo>
                  <a:pt x="268800" y="12570"/>
                </a:lnTo>
                <a:lnTo>
                  <a:pt x="311878" y="3206"/>
                </a:lnTo>
                <a:lnTo>
                  <a:pt x="356615" y="0"/>
                </a:lnTo>
                <a:lnTo>
                  <a:pt x="401353" y="3206"/>
                </a:lnTo>
                <a:lnTo>
                  <a:pt x="444431" y="12570"/>
                </a:lnTo>
                <a:lnTo>
                  <a:pt x="485516" y="27703"/>
                </a:lnTo>
                <a:lnTo>
                  <a:pt x="524273" y="48221"/>
                </a:lnTo>
                <a:lnTo>
                  <a:pt x="560368" y="73737"/>
                </a:lnTo>
                <a:lnTo>
                  <a:pt x="593468" y="103865"/>
                </a:lnTo>
                <a:lnTo>
                  <a:pt x="623238" y="138220"/>
                </a:lnTo>
                <a:lnTo>
                  <a:pt x="649344" y="176414"/>
                </a:lnTo>
                <a:lnTo>
                  <a:pt x="671453" y="218063"/>
                </a:lnTo>
                <a:lnTo>
                  <a:pt x="689230" y="262780"/>
                </a:lnTo>
                <a:lnTo>
                  <a:pt x="702342" y="310179"/>
                </a:lnTo>
                <a:lnTo>
                  <a:pt x="710453" y="359874"/>
                </a:lnTo>
                <a:lnTo>
                  <a:pt x="713231" y="411479"/>
                </a:lnTo>
                <a:lnTo>
                  <a:pt x="710453" y="463095"/>
                </a:lnTo>
                <a:lnTo>
                  <a:pt x="702342" y="512797"/>
                </a:lnTo>
                <a:lnTo>
                  <a:pt x="689230" y="560200"/>
                </a:lnTo>
                <a:lnTo>
                  <a:pt x="671453" y="604918"/>
                </a:lnTo>
                <a:lnTo>
                  <a:pt x="649344" y="646567"/>
                </a:lnTo>
                <a:lnTo>
                  <a:pt x="623238" y="684760"/>
                </a:lnTo>
                <a:lnTo>
                  <a:pt x="593468" y="719111"/>
                </a:lnTo>
                <a:lnTo>
                  <a:pt x="560368" y="749236"/>
                </a:lnTo>
                <a:lnTo>
                  <a:pt x="524273" y="774748"/>
                </a:lnTo>
                <a:lnTo>
                  <a:pt x="485516" y="795262"/>
                </a:lnTo>
                <a:lnTo>
                  <a:pt x="444431" y="810393"/>
                </a:lnTo>
                <a:lnTo>
                  <a:pt x="401353" y="819753"/>
                </a:lnTo>
                <a:lnTo>
                  <a:pt x="356615" y="822960"/>
                </a:lnTo>
                <a:lnTo>
                  <a:pt x="311878" y="819753"/>
                </a:lnTo>
                <a:lnTo>
                  <a:pt x="268800" y="810393"/>
                </a:lnTo>
                <a:lnTo>
                  <a:pt x="227715" y="795262"/>
                </a:lnTo>
                <a:lnTo>
                  <a:pt x="188958" y="774748"/>
                </a:lnTo>
                <a:lnTo>
                  <a:pt x="152863" y="749236"/>
                </a:lnTo>
                <a:lnTo>
                  <a:pt x="119763" y="719111"/>
                </a:lnTo>
                <a:lnTo>
                  <a:pt x="89993" y="684760"/>
                </a:lnTo>
                <a:lnTo>
                  <a:pt x="63887" y="646567"/>
                </a:lnTo>
                <a:lnTo>
                  <a:pt x="41778" y="604918"/>
                </a:lnTo>
                <a:lnTo>
                  <a:pt x="24001" y="560200"/>
                </a:lnTo>
                <a:lnTo>
                  <a:pt x="10889" y="512797"/>
                </a:lnTo>
                <a:lnTo>
                  <a:pt x="2778" y="463095"/>
                </a:lnTo>
                <a:lnTo>
                  <a:pt x="0" y="411479"/>
                </a:lnTo>
                <a:close/>
              </a:path>
            </a:pathLst>
          </a:custGeom>
          <a:ln w="12192">
            <a:solidFill>
              <a:srgbClr val="0D3758"/>
            </a:solidFill>
          </a:ln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1" name="object 43">
            <a:extLst>
              <a:ext uri="{FF2B5EF4-FFF2-40B4-BE49-F238E27FC236}">
                <a16:creationId xmlns:a16="http://schemas.microsoft.com/office/drawing/2014/main" id="{8877776F-3C6B-4E80-BDA8-B1BD1A632A89}"/>
              </a:ext>
            </a:extLst>
          </p:cNvPr>
          <p:cNvSpPr/>
          <p:nvPr/>
        </p:nvSpPr>
        <p:spPr>
          <a:xfrm>
            <a:off x="3319273" y="2690621"/>
            <a:ext cx="353186" cy="4023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2" name="object 44">
            <a:extLst>
              <a:ext uri="{FF2B5EF4-FFF2-40B4-BE49-F238E27FC236}">
                <a16:creationId xmlns:a16="http://schemas.microsoft.com/office/drawing/2014/main" id="{08F6DC89-7EC2-4FA0-A658-A7CF2EB5B3AD}"/>
              </a:ext>
            </a:extLst>
          </p:cNvPr>
          <p:cNvSpPr/>
          <p:nvPr/>
        </p:nvSpPr>
        <p:spPr>
          <a:xfrm>
            <a:off x="3409570" y="2679193"/>
            <a:ext cx="2633663" cy="476726"/>
          </a:xfrm>
          <a:custGeom>
            <a:avLst/>
            <a:gdLst/>
            <a:ahLst/>
            <a:cxnLst/>
            <a:rect l="l" t="t" r="r" b="b"/>
            <a:pathLst>
              <a:path w="3511550" h="635635">
                <a:moveTo>
                  <a:pt x="0" y="635508"/>
                </a:moveTo>
                <a:lnTo>
                  <a:pt x="3511296" y="635508"/>
                </a:lnTo>
                <a:lnTo>
                  <a:pt x="3511296" y="0"/>
                </a:lnTo>
                <a:lnTo>
                  <a:pt x="0" y="0"/>
                </a:lnTo>
                <a:lnTo>
                  <a:pt x="0" y="635508"/>
                </a:lnTo>
                <a:close/>
              </a:path>
            </a:pathLst>
          </a:custGeom>
          <a:solidFill>
            <a:srgbClr val="008080"/>
          </a:solid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3" name="object 45">
            <a:extLst>
              <a:ext uri="{FF2B5EF4-FFF2-40B4-BE49-F238E27FC236}">
                <a16:creationId xmlns:a16="http://schemas.microsoft.com/office/drawing/2014/main" id="{1B8C516B-7998-4CBD-A240-14E4C45E63B3}"/>
              </a:ext>
            </a:extLst>
          </p:cNvPr>
          <p:cNvSpPr txBox="1"/>
          <p:nvPr/>
        </p:nvSpPr>
        <p:spPr>
          <a:xfrm>
            <a:off x="3745815" y="2785327"/>
            <a:ext cx="2230445" cy="227652"/>
          </a:xfrm>
          <a:prstGeom prst="rect">
            <a:avLst/>
          </a:prstGeom>
        </p:spPr>
        <p:txBody>
          <a:bodyPr vert="horz" wrap="square" lIns="27000" tIns="27000" rIns="27000" bIns="27000" rtlCol="0">
            <a:spAutoFit/>
          </a:bodyPr>
          <a:lstStyle/>
          <a:p>
            <a:pPr marR="3810" algn="ctr" defTabSz="457178"/>
            <a:r>
              <a:rPr lang="ru-RU" sz="1125" b="1" dirty="0">
                <a:solidFill>
                  <a:srgbClr val="FFFFFF"/>
                </a:solidFill>
                <a:latin typeface="Arial"/>
                <a:cs typeface="Arial"/>
              </a:rPr>
              <a:t>Риск тяжелых обострений</a:t>
            </a:r>
            <a:r>
              <a:rPr lang="ru-RU" sz="1125" b="1" baseline="300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1125" baseline="25462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4" name="object 46">
            <a:extLst>
              <a:ext uri="{FF2B5EF4-FFF2-40B4-BE49-F238E27FC236}">
                <a16:creationId xmlns:a16="http://schemas.microsoft.com/office/drawing/2014/main" id="{2A7C25C4-74FA-44C8-B80A-3873DCEBBAA5}"/>
              </a:ext>
            </a:extLst>
          </p:cNvPr>
          <p:cNvSpPr/>
          <p:nvPr/>
        </p:nvSpPr>
        <p:spPr>
          <a:xfrm>
            <a:off x="3233548" y="2611754"/>
            <a:ext cx="533876" cy="617220"/>
          </a:xfrm>
          <a:custGeom>
            <a:avLst/>
            <a:gdLst/>
            <a:ahLst/>
            <a:cxnLst/>
            <a:rect l="l" t="t" r="r" b="b"/>
            <a:pathLst>
              <a:path w="711835" h="822960">
                <a:moveTo>
                  <a:pt x="355853" y="0"/>
                </a:moveTo>
                <a:lnTo>
                  <a:pt x="311203" y="3206"/>
                </a:lnTo>
                <a:lnTo>
                  <a:pt x="268212" y="12570"/>
                </a:lnTo>
                <a:lnTo>
                  <a:pt x="227212" y="27703"/>
                </a:lnTo>
                <a:lnTo>
                  <a:pt x="188537" y="48221"/>
                </a:lnTo>
                <a:lnTo>
                  <a:pt x="152519" y="73737"/>
                </a:lnTo>
                <a:lnTo>
                  <a:pt x="119491" y="103865"/>
                </a:lnTo>
                <a:lnTo>
                  <a:pt x="89787" y="138220"/>
                </a:lnTo>
                <a:lnTo>
                  <a:pt x="63739" y="176414"/>
                </a:lnTo>
                <a:lnTo>
                  <a:pt x="41681" y="218063"/>
                </a:lnTo>
                <a:lnTo>
                  <a:pt x="23945" y="262780"/>
                </a:lnTo>
                <a:lnTo>
                  <a:pt x="10864" y="310179"/>
                </a:lnTo>
                <a:lnTo>
                  <a:pt x="2771" y="359874"/>
                </a:lnTo>
                <a:lnTo>
                  <a:pt x="0" y="411480"/>
                </a:lnTo>
                <a:lnTo>
                  <a:pt x="2771" y="463085"/>
                </a:lnTo>
                <a:lnTo>
                  <a:pt x="10864" y="512780"/>
                </a:lnTo>
                <a:lnTo>
                  <a:pt x="23945" y="560179"/>
                </a:lnTo>
                <a:lnTo>
                  <a:pt x="41681" y="604896"/>
                </a:lnTo>
                <a:lnTo>
                  <a:pt x="63739" y="646545"/>
                </a:lnTo>
                <a:lnTo>
                  <a:pt x="89787" y="684739"/>
                </a:lnTo>
                <a:lnTo>
                  <a:pt x="119491" y="719094"/>
                </a:lnTo>
                <a:lnTo>
                  <a:pt x="152519" y="749222"/>
                </a:lnTo>
                <a:lnTo>
                  <a:pt x="188537" y="774738"/>
                </a:lnTo>
                <a:lnTo>
                  <a:pt x="227212" y="795256"/>
                </a:lnTo>
                <a:lnTo>
                  <a:pt x="268212" y="810389"/>
                </a:lnTo>
                <a:lnTo>
                  <a:pt x="311203" y="819753"/>
                </a:lnTo>
                <a:lnTo>
                  <a:pt x="355853" y="822960"/>
                </a:lnTo>
                <a:lnTo>
                  <a:pt x="400479" y="819753"/>
                </a:lnTo>
                <a:lnTo>
                  <a:pt x="443453" y="810389"/>
                </a:lnTo>
                <a:lnTo>
                  <a:pt x="484443" y="795256"/>
                </a:lnTo>
                <a:lnTo>
                  <a:pt x="523114" y="774738"/>
                </a:lnTo>
                <a:lnTo>
                  <a:pt x="559133" y="749222"/>
                </a:lnTo>
                <a:lnTo>
                  <a:pt x="592165" y="719094"/>
                </a:lnTo>
                <a:lnTo>
                  <a:pt x="621876" y="684739"/>
                </a:lnTo>
                <a:lnTo>
                  <a:pt x="647933" y="646545"/>
                </a:lnTo>
                <a:lnTo>
                  <a:pt x="670001" y="604896"/>
                </a:lnTo>
                <a:lnTo>
                  <a:pt x="687747" y="560179"/>
                </a:lnTo>
                <a:lnTo>
                  <a:pt x="700836" y="512780"/>
                </a:lnTo>
                <a:lnTo>
                  <a:pt x="708934" y="463085"/>
                </a:lnTo>
                <a:lnTo>
                  <a:pt x="711707" y="411480"/>
                </a:lnTo>
                <a:lnTo>
                  <a:pt x="708934" y="359874"/>
                </a:lnTo>
                <a:lnTo>
                  <a:pt x="700836" y="310179"/>
                </a:lnTo>
                <a:lnTo>
                  <a:pt x="687747" y="262780"/>
                </a:lnTo>
                <a:lnTo>
                  <a:pt x="670001" y="218063"/>
                </a:lnTo>
                <a:lnTo>
                  <a:pt x="647933" y="176414"/>
                </a:lnTo>
                <a:lnTo>
                  <a:pt x="621876" y="138220"/>
                </a:lnTo>
                <a:lnTo>
                  <a:pt x="592165" y="103865"/>
                </a:lnTo>
                <a:lnTo>
                  <a:pt x="559133" y="73737"/>
                </a:lnTo>
                <a:lnTo>
                  <a:pt x="523114" y="48221"/>
                </a:lnTo>
                <a:lnTo>
                  <a:pt x="484443" y="27703"/>
                </a:lnTo>
                <a:lnTo>
                  <a:pt x="443453" y="12570"/>
                </a:lnTo>
                <a:lnTo>
                  <a:pt x="400479" y="3206"/>
                </a:lnTo>
                <a:lnTo>
                  <a:pt x="355853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5" name="object 47">
            <a:extLst>
              <a:ext uri="{FF2B5EF4-FFF2-40B4-BE49-F238E27FC236}">
                <a16:creationId xmlns:a16="http://schemas.microsoft.com/office/drawing/2014/main" id="{3DC48884-7E38-477A-ACBA-B476453BFA50}"/>
              </a:ext>
            </a:extLst>
          </p:cNvPr>
          <p:cNvSpPr/>
          <p:nvPr/>
        </p:nvSpPr>
        <p:spPr>
          <a:xfrm>
            <a:off x="3233548" y="2611754"/>
            <a:ext cx="533876" cy="617220"/>
          </a:xfrm>
          <a:custGeom>
            <a:avLst/>
            <a:gdLst/>
            <a:ahLst/>
            <a:cxnLst/>
            <a:rect l="l" t="t" r="r" b="b"/>
            <a:pathLst>
              <a:path w="711835" h="822960">
                <a:moveTo>
                  <a:pt x="0" y="411480"/>
                </a:moveTo>
                <a:lnTo>
                  <a:pt x="2771" y="359874"/>
                </a:lnTo>
                <a:lnTo>
                  <a:pt x="10864" y="310179"/>
                </a:lnTo>
                <a:lnTo>
                  <a:pt x="23945" y="262780"/>
                </a:lnTo>
                <a:lnTo>
                  <a:pt x="41681" y="218063"/>
                </a:lnTo>
                <a:lnTo>
                  <a:pt x="63739" y="176414"/>
                </a:lnTo>
                <a:lnTo>
                  <a:pt x="89787" y="138220"/>
                </a:lnTo>
                <a:lnTo>
                  <a:pt x="119491" y="103865"/>
                </a:lnTo>
                <a:lnTo>
                  <a:pt x="152519" y="73737"/>
                </a:lnTo>
                <a:lnTo>
                  <a:pt x="188537" y="48221"/>
                </a:lnTo>
                <a:lnTo>
                  <a:pt x="227212" y="27703"/>
                </a:lnTo>
                <a:lnTo>
                  <a:pt x="268212" y="12570"/>
                </a:lnTo>
                <a:lnTo>
                  <a:pt x="311203" y="3206"/>
                </a:lnTo>
                <a:lnTo>
                  <a:pt x="355853" y="0"/>
                </a:lnTo>
                <a:lnTo>
                  <a:pt x="400479" y="3206"/>
                </a:lnTo>
                <a:lnTo>
                  <a:pt x="443453" y="12570"/>
                </a:lnTo>
                <a:lnTo>
                  <a:pt x="484443" y="27703"/>
                </a:lnTo>
                <a:lnTo>
                  <a:pt x="523114" y="48221"/>
                </a:lnTo>
                <a:lnTo>
                  <a:pt x="559133" y="73737"/>
                </a:lnTo>
                <a:lnTo>
                  <a:pt x="592165" y="103865"/>
                </a:lnTo>
                <a:lnTo>
                  <a:pt x="621876" y="138220"/>
                </a:lnTo>
                <a:lnTo>
                  <a:pt x="647933" y="176414"/>
                </a:lnTo>
                <a:lnTo>
                  <a:pt x="670001" y="218063"/>
                </a:lnTo>
                <a:lnTo>
                  <a:pt x="687747" y="262780"/>
                </a:lnTo>
                <a:lnTo>
                  <a:pt x="700836" y="310179"/>
                </a:lnTo>
                <a:lnTo>
                  <a:pt x="708934" y="359874"/>
                </a:lnTo>
                <a:lnTo>
                  <a:pt x="711707" y="411480"/>
                </a:lnTo>
                <a:lnTo>
                  <a:pt x="708934" y="463085"/>
                </a:lnTo>
                <a:lnTo>
                  <a:pt x="700836" y="512780"/>
                </a:lnTo>
                <a:lnTo>
                  <a:pt x="687747" y="560179"/>
                </a:lnTo>
                <a:lnTo>
                  <a:pt x="670001" y="604896"/>
                </a:lnTo>
                <a:lnTo>
                  <a:pt x="647933" y="646545"/>
                </a:lnTo>
                <a:lnTo>
                  <a:pt x="621876" y="684739"/>
                </a:lnTo>
                <a:lnTo>
                  <a:pt x="592165" y="719094"/>
                </a:lnTo>
                <a:lnTo>
                  <a:pt x="559133" y="749222"/>
                </a:lnTo>
                <a:lnTo>
                  <a:pt x="523114" y="774738"/>
                </a:lnTo>
                <a:lnTo>
                  <a:pt x="484443" y="795256"/>
                </a:lnTo>
                <a:lnTo>
                  <a:pt x="443453" y="810389"/>
                </a:lnTo>
                <a:lnTo>
                  <a:pt x="400479" y="819753"/>
                </a:lnTo>
                <a:lnTo>
                  <a:pt x="355853" y="822960"/>
                </a:lnTo>
                <a:lnTo>
                  <a:pt x="311203" y="819753"/>
                </a:lnTo>
                <a:lnTo>
                  <a:pt x="268212" y="810389"/>
                </a:lnTo>
                <a:lnTo>
                  <a:pt x="227212" y="795256"/>
                </a:lnTo>
                <a:lnTo>
                  <a:pt x="188537" y="774738"/>
                </a:lnTo>
                <a:lnTo>
                  <a:pt x="152519" y="749222"/>
                </a:lnTo>
                <a:lnTo>
                  <a:pt x="119491" y="719094"/>
                </a:lnTo>
                <a:lnTo>
                  <a:pt x="89787" y="684739"/>
                </a:lnTo>
                <a:lnTo>
                  <a:pt x="63739" y="646545"/>
                </a:lnTo>
                <a:lnTo>
                  <a:pt x="41681" y="604896"/>
                </a:lnTo>
                <a:lnTo>
                  <a:pt x="23945" y="560179"/>
                </a:lnTo>
                <a:lnTo>
                  <a:pt x="10864" y="512780"/>
                </a:lnTo>
                <a:lnTo>
                  <a:pt x="2771" y="463085"/>
                </a:lnTo>
                <a:lnTo>
                  <a:pt x="0" y="411480"/>
                </a:lnTo>
                <a:close/>
              </a:path>
            </a:pathLst>
          </a:custGeom>
          <a:ln w="12192">
            <a:solidFill>
              <a:srgbClr val="0D3758"/>
            </a:solidFill>
          </a:ln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6" name="object 48">
            <a:extLst>
              <a:ext uri="{FF2B5EF4-FFF2-40B4-BE49-F238E27FC236}">
                <a16:creationId xmlns:a16="http://schemas.microsoft.com/office/drawing/2014/main" id="{CB688B2E-1BFC-48C8-9583-F54FBC34BDEC}"/>
              </a:ext>
            </a:extLst>
          </p:cNvPr>
          <p:cNvSpPr/>
          <p:nvPr/>
        </p:nvSpPr>
        <p:spPr>
          <a:xfrm>
            <a:off x="3199259" y="2679191"/>
            <a:ext cx="588645" cy="50292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7" name="object 49">
            <a:extLst>
              <a:ext uri="{FF2B5EF4-FFF2-40B4-BE49-F238E27FC236}">
                <a16:creationId xmlns:a16="http://schemas.microsoft.com/office/drawing/2014/main" id="{A73BAB31-8CD9-4FCF-BFFD-7432A2EF6C83}"/>
              </a:ext>
            </a:extLst>
          </p:cNvPr>
          <p:cNvSpPr/>
          <p:nvPr/>
        </p:nvSpPr>
        <p:spPr>
          <a:xfrm>
            <a:off x="3409568" y="4166509"/>
            <a:ext cx="2634615" cy="532094"/>
          </a:xfrm>
          <a:custGeom>
            <a:avLst/>
            <a:gdLst/>
            <a:ahLst/>
            <a:cxnLst/>
            <a:rect l="l" t="t" r="r" b="b"/>
            <a:pathLst>
              <a:path w="3512820" h="640079">
                <a:moveTo>
                  <a:pt x="0" y="640080"/>
                </a:moveTo>
                <a:lnTo>
                  <a:pt x="3512819" y="640080"/>
                </a:lnTo>
                <a:lnTo>
                  <a:pt x="3512819" y="0"/>
                </a:lnTo>
                <a:lnTo>
                  <a:pt x="0" y="0"/>
                </a:lnTo>
                <a:lnTo>
                  <a:pt x="0" y="640080"/>
                </a:lnTo>
                <a:close/>
              </a:path>
            </a:pathLst>
          </a:custGeom>
          <a:solidFill>
            <a:srgbClr val="008080"/>
          </a:solid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8" name="object 50">
            <a:extLst>
              <a:ext uri="{FF2B5EF4-FFF2-40B4-BE49-F238E27FC236}">
                <a16:creationId xmlns:a16="http://schemas.microsoft.com/office/drawing/2014/main" id="{B7E8A481-A53A-4676-9060-78EA401B4F5A}"/>
              </a:ext>
            </a:extLst>
          </p:cNvPr>
          <p:cNvSpPr txBox="1"/>
          <p:nvPr/>
        </p:nvSpPr>
        <p:spPr>
          <a:xfrm>
            <a:off x="3706451" y="4134741"/>
            <a:ext cx="2393952" cy="573900"/>
          </a:xfrm>
          <a:prstGeom prst="rect">
            <a:avLst/>
          </a:prstGeom>
        </p:spPr>
        <p:txBody>
          <a:bodyPr vert="horz" wrap="square" lIns="27000" tIns="27000" rIns="27000" bIns="27000" rtlCol="0">
            <a:spAutoFit/>
          </a:bodyPr>
          <a:lstStyle/>
          <a:p>
            <a:pPr marR="3810" algn="ctr" defTabSz="457178"/>
            <a:r>
              <a:rPr lang="ru-RU" sz="1125" b="1" dirty="0">
                <a:solidFill>
                  <a:srgbClr val="FFFFFF"/>
                </a:solidFill>
                <a:latin typeface="Arial"/>
                <a:cs typeface="Arial"/>
              </a:rPr>
              <a:t>Низкое значение ОФВ</a:t>
            </a:r>
            <a:r>
              <a:rPr lang="ru-RU" sz="1125" b="1" baseline="-250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lang="ru-RU" sz="1125" b="1" dirty="0">
                <a:solidFill>
                  <a:srgbClr val="FFFFFF"/>
                </a:solidFill>
                <a:latin typeface="Arial"/>
                <a:cs typeface="Arial"/>
              </a:rPr>
              <a:t>, частое ограничение воздушного потока</a:t>
            </a:r>
            <a:r>
              <a:rPr lang="ru-RU" sz="1125" b="1" baseline="300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1125" baseline="25462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9" name="object 51">
            <a:extLst>
              <a:ext uri="{FF2B5EF4-FFF2-40B4-BE49-F238E27FC236}">
                <a16:creationId xmlns:a16="http://schemas.microsoft.com/office/drawing/2014/main" id="{2E4EB6D5-1F4F-4E9D-BE31-659C6052C68C}"/>
              </a:ext>
            </a:extLst>
          </p:cNvPr>
          <p:cNvSpPr/>
          <p:nvPr/>
        </p:nvSpPr>
        <p:spPr>
          <a:xfrm>
            <a:off x="3233549" y="4110227"/>
            <a:ext cx="535305" cy="617220"/>
          </a:xfrm>
          <a:custGeom>
            <a:avLst/>
            <a:gdLst/>
            <a:ahLst/>
            <a:cxnLst/>
            <a:rect l="l" t="t" r="r" b="b"/>
            <a:pathLst>
              <a:path w="713739" h="822960">
                <a:moveTo>
                  <a:pt x="356615" y="0"/>
                </a:moveTo>
                <a:lnTo>
                  <a:pt x="311878" y="3206"/>
                </a:lnTo>
                <a:lnTo>
                  <a:pt x="268800" y="12570"/>
                </a:lnTo>
                <a:lnTo>
                  <a:pt x="227715" y="27703"/>
                </a:lnTo>
                <a:lnTo>
                  <a:pt x="188958" y="48221"/>
                </a:lnTo>
                <a:lnTo>
                  <a:pt x="152863" y="73737"/>
                </a:lnTo>
                <a:lnTo>
                  <a:pt x="119763" y="103865"/>
                </a:lnTo>
                <a:lnTo>
                  <a:pt x="89993" y="138220"/>
                </a:lnTo>
                <a:lnTo>
                  <a:pt x="63887" y="176414"/>
                </a:lnTo>
                <a:lnTo>
                  <a:pt x="41778" y="218063"/>
                </a:lnTo>
                <a:lnTo>
                  <a:pt x="24001" y="262780"/>
                </a:lnTo>
                <a:lnTo>
                  <a:pt x="10889" y="310179"/>
                </a:lnTo>
                <a:lnTo>
                  <a:pt x="2778" y="359874"/>
                </a:lnTo>
                <a:lnTo>
                  <a:pt x="0" y="411480"/>
                </a:lnTo>
                <a:lnTo>
                  <a:pt x="2778" y="463085"/>
                </a:lnTo>
                <a:lnTo>
                  <a:pt x="10889" y="512780"/>
                </a:lnTo>
                <a:lnTo>
                  <a:pt x="24001" y="560179"/>
                </a:lnTo>
                <a:lnTo>
                  <a:pt x="41778" y="604896"/>
                </a:lnTo>
                <a:lnTo>
                  <a:pt x="63887" y="646545"/>
                </a:lnTo>
                <a:lnTo>
                  <a:pt x="89993" y="684739"/>
                </a:lnTo>
                <a:lnTo>
                  <a:pt x="119763" y="719094"/>
                </a:lnTo>
                <a:lnTo>
                  <a:pt x="152863" y="749222"/>
                </a:lnTo>
                <a:lnTo>
                  <a:pt x="188958" y="774738"/>
                </a:lnTo>
                <a:lnTo>
                  <a:pt x="227715" y="795256"/>
                </a:lnTo>
                <a:lnTo>
                  <a:pt x="268800" y="810389"/>
                </a:lnTo>
                <a:lnTo>
                  <a:pt x="311878" y="819753"/>
                </a:lnTo>
                <a:lnTo>
                  <a:pt x="356615" y="822960"/>
                </a:lnTo>
                <a:lnTo>
                  <a:pt x="401353" y="819753"/>
                </a:lnTo>
                <a:lnTo>
                  <a:pt x="444431" y="810389"/>
                </a:lnTo>
                <a:lnTo>
                  <a:pt x="485516" y="795256"/>
                </a:lnTo>
                <a:lnTo>
                  <a:pt x="524273" y="774738"/>
                </a:lnTo>
                <a:lnTo>
                  <a:pt x="560368" y="749222"/>
                </a:lnTo>
                <a:lnTo>
                  <a:pt x="593468" y="719094"/>
                </a:lnTo>
                <a:lnTo>
                  <a:pt x="623238" y="684739"/>
                </a:lnTo>
                <a:lnTo>
                  <a:pt x="649344" y="646545"/>
                </a:lnTo>
                <a:lnTo>
                  <a:pt x="671453" y="604896"/>
                </a:lnTo>
                <a:lnTo>
                  <a:pt x="689230" y="560179"/>
                </a:lnTo>
                <a:lnTo>
                  <a:pt x="702342" y="512780"/>
                </a:lnTo>
                <a:lnTo>
                  <a:pt x="710453" y="463085"/>
                </a:lnTo>
                <a:lnTo>
                  <a:pt x="713231" y="411480"/>
                </a:lnTo>
                <a:lnTo>
                  <a:pt x="710453" y="359874"/>
                </a:lnTo>
                <a:lnTo>
                  <a:pt x="702342" y="310179"/>
                </a:lnTo>
                <a:lnTo>
                  <a:pt x="689230" y="262780"/>
                </a:lnTo>
                <a:lnTo>
                  <a:pt x="671453" y="218063"/>
                </a:lnTo>
                <a:lnTo>
                  <a:pt x="649344" y="176414"/>
                </a:lnTo>
                <a:lnTo>
                  <a:pt x="623238" y="138220"/>
                </a:lnTo>
                <a:lnTo>
                  <a:pt x="593468" y="103865"/>
                </a:lnTo>
                <a:lnTo>
                  <a:pt x="560368" y="73737"/>
                </a:lnTo>
                <a:lnTo>
                  <a:pt x="524273" y="48221"/>
                </a:lnTo>
                <a:lnTo>
                  <a:pt x="485516" y="27703"/>
                </a:lnTo>
                <a:lnTo>
                  <a:pt x="444431" y="12570"/>
                </a:lnTo>
                <a:lnTo>
                  <a:pt x="401353" y="3206"/>
                </a:lnTo>
                <a:lnTo>
                  <a:pt x="356615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50" name="object 52">
            <a:extLst>
              <a:ext uri="{FF2B5EF4-FFF2-40B4-BE49-F238E27FC236}">
                <a16:creationId xmlns:a16="http://schemas.microsoft.com/office/drawing/2014/main" id="{B96F4D1F-9E76-4217-92EB-22457285DF00}"/>
              </a:ext>
            </a:extLst>
          </p:cNvPr>
          <p:cNvSpPr/>
          <p:nvPr/>
        </p:nvSpPr>
        <p:spPr>
          <a:xfrm>
            <a:off x="3233549" y="4110227"/>
            <a:ext cx="535305" cy="617220"/>
          </a:xfrm>
          <a:custGeom>
            <a:avLst/>
            <a:gdLst/>
            <a:ahLst/>
            <a:cxnLst/>
            <a:rect l="l" t="t" r="r" b="b"/>
            <a:pathLst>
              <a:path w="713739" h="822960">
                <a:moveTo>
                  <a:pt x="0" y="411480"/>
                </a:moveTo>
                <a:lnTo>
                  <a:pt x="2778" y="359874"/>
                </a:lnTo>
                <a:lnTo>
                  <a:pt x="10889" y="310179"/>
                </a:lnTo>
                <a:lnTo>
                  <a:pt x="24001" y="262780"/>
                </a:lnTo>
                <a:lnTo>
                  <a:pt x="41778" y="218063"/>
                </a:lnTo>
                <a:lnTo>
                  <a:pt x="63887" y="176414"/>
                </a:lnTo>
                <a:lnTo>
                  <a:pt x="89993" y="138220"/>
                </a:lnTo>
                <a:lnTo>
                  <a:pt x="119763" y="103865"/>
                </a:lnTo>
                <a:lnTo>
                  <a:pt x="152863" y="73737"/>
                </a:lnTo>
                <a:lnTo>
                  <a:pt x="188958" y="48221"/>
                </a:lnTo>
                <a:lnTo>
                  <a:pt x="227715" y="27703"/>
                </a:lnTo>
                <a:lnTo>
                  <a:pt x="268800" y="12570"/>
                </a:lnTo>
                <a:lnTo>
                  <a:pt x="311878" y="3206"/>
                </a:lnTo>
                <a:lnTo>
                  <a:pt x="356615" y="0"/>
                </a:lnTo>
                <a:lnTo>
                  <a:pt x="401353" y="3206"/>
                </a:lnTo>
                <a:lnTo>
                  <a:pt x="444431" y="12570"/>
                </a:lnTo>
                <a:lnTo>
                  <a:pt x="485516" y="27703"/>
                </a:lnTo>
                <a:lnTo>
                  <a:pt x="524273" y="48221"/>
                </a:lnTo>
                <a:lnTo>
                  <a:pt x="560368" y="73737"/>
                </a:lnTo>
                <a:lnTo>
                  <a:pt x="593468" y="103865"/>
                </a:lnTo>
                <a:lnTo>
                  <a:pt x="623238" y="138220"/>
                </a:lnTo>
                <a:lnTo>
                  <a:pt x="649344" y="176414"/>
                </a:lnTo>
                <a:lnTo>
                  <a:pt x="671453" y="218063"/>
                </a:lnTo>
                <a:lnTo>
                  <a:pt x="689230" y="262780"/>
                </a:lnTo>
                <a:lnTo>
                  <a:pt x="702342" y="310179"/>
                </a:lnTo>
                <a:lnTo>
                  <a:pt x="710453" y="359874"/>
                </a:lnTo>
                <a:lnTo>
                  <a:pt x="713231" y="411480"/>
                </a:lnTo>
                <a:lnTo>
                  <a:pt x="710453" y="463085"/>
                </a:lnTo>
                <a:lnTo>
                  <a:pt x="702342" y="512780"/>
                </a:lnTo>
                <a:lnTo>
                  <a:pt x="689230" y="560179"/>
                </a:lnTo>
                <a:lnTo>
                  <a:pt x="671453" y="604896"/>
                </a:lnTo>
                <a:lnTo>
                  <a:pt x="649344" y="646545"/>
                </a:lnTo>
                <a:lnTo>
                  <a:pt x="623238" y="684739"/>
                </a:lnTo>
                <a:lnTo>
                  <a:pt x="593468" y="719094"/>
                </a:lnTo>
                <a:lnTo>
                  <a:pt x="560368" y="749222"/>
                </a:lnTo>
                <a:lnTo>
                  <a:pt x="524273" y="774738"/>
                </a:lnTo>
                <a:lnTo>
                  <a:pt x="485516" y="795256"/>
                </a:lnTo>
                <a:lnTo>
                  <a:pt x="444431" y="810389"/>
                </a:lnTo>
                <a:lnTo>
                  <a:pt x="401353" y="819753"/>
                </a:lnTo>
                <a:lnTo>
                  <a:pt x="356615" y="822960"/>
                </a:lnTo>
                <a:lnTo>
                  <a:pt x="311878" y="819753"/>
                </a:lnTo>
                <a:lnTo>
                  <a:pt x="268800" y="810389"/>
                </a:lnTo>
                <a:lnTo>
                  <a:pt x="227715" y="795256"/>
                </a:lnTo>
                <a:lnTo>
                  <a:pt x="188958" y="774738"/>
                </a:lnTo>
                <a:lnTo>
                  <a:pt x="152863" y="749222"/>
                </a:lnTo>
                <a:lnTo>
                  <a:pt x="119763" y="719094"/>
                </a:lnTo>
                <a:lnTo>
                  <a:pt x="89993" y="684739"/>
                </a:lnTo>
                <a:lnTo>
                  <a:pt x="63887" y="646545"/>
                </a:lnTo>
                <a:lnTo>
                  <a:pt x="41778" y="604896"/>
                </a:lnTo>
                <a:lnTo>
                  <a:pt x="24001" y="560179"/>
                </a:lnTo>
                <a:lnTo>
                  <a:pt x="10889" y="512780"/>
                </a:lnTo>
                <a:lnTo>
                  <a:pt x="2778" y="463085"/>
                </a:lnTo>
                <a:lnTo>
                  <a:pt x="0" y="411480"/>
                </a:lnTo>
                <a:close/>
              </a:path>
            </a:pathLst>
          </a:custGeom>
          <a:ln w="12192">
            <a:solidFill>
              <a:srgbClr val="0D3758"/>
            </a:solidFill>
          </a:ln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51" name="object 53">
            <a:extLst>
              <a:ext uri="{FF2B5EF4-FFF2-40B4-BE49-F238E27FC236}">
                <a16:creationId xmlns:a16="http://schemas.microsoft.com/office/drawing/2014/main" id="{D43C1615-F35F-469B-89E9-C746671060D1}"/>
              </a:ext>
            </a:extLst>
          </p:cNvPr>
          <p:cNvSpPr/>
          <p:nvPr/>
        </p:nvSpPr>
        <p:spPr>
          <a:xfrm>
            <a:off x="3294125" y="4961763"/>
            <a:ext cx="401193" cy="4572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52" name="object 54">
            <a:extLst>
              <a:ext uri="{FF2B5EF4-FFF2-40B4-BE49-F238E27FC236}">
                <a16:creationId xmlns:a16="http://schemas.microsoft.com/office/drawing/2014/main" id="{957DFF6D-29E4-44D4-80F9-B401D0012C54}"/>
              </a:ext>
            </a:extLst>
          </p:cNvPr>
          <p:cNvSpPr/>
          <p:nvPr/>
        </p:nvSpPr>
        <p:spPr>
          <a:xfrm>
            <a:off x="3330703" y="4221100"/>
            <a:ext cx="355472" cy="40576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53" name="object 56">
            <a:extLst>
              <a:ext uri="{FF2B5EF4-FFF2-40B4-BE49-F238E27FC236}">
                <a16:creationId xmlns:a16="http://schemas.microsoft.com/office/drawing/2014/main" id="{642DDB14-D582-44DF-A834-961BF2C4024D}"/>
              </a:ext>
            </a:extLst>
          </p:cNvPr>
          <p:cNvSpPr txBox="1"/>
          <p:nvPr/>
        </p:nvSpPr>
        <p:spPr>
          <a:xfrm>
            <a:off x="3674166" y="3448238"/>
            <a:ext cx="2345636" cy="516192"/>
          </a:xfrm>
          <a:prstGeom prst="rect">
            <a:avLst/>
          </a:prstGeom>
          <a:solidFill>
            <a:srgbClr val="008080"/>
          </a:solidFill>
        </p:spPr>
        <p:txBody>
          <a:bodyPr vert="horz" wrap="square" lIns="27000" tIns="27000" rIns="27000" bIns="27000" rtlCol="0">
            <a:spAutoFit/>
          </a:bodyPr>
          <a:lstStyle/>
          <a:p>
            <a:pPr marR="3810" algn="ctr" defTabSz="457178"/>
            <a:r>
              <a:rPr lang="ru-RU" sz="1125" b="1" dirty="0">
                <a:solidFill>
                  <a:srgbClr val="FFFFFF"/>
                </a:solidFill>
                <a:latin typeface="Arial"/>
                <a:cs typeface="Arial"/>
              </a:rPr>
              <a:t>Частые госпитализации по причине астмы</a:t>
            </a:r>
            <a:r>
              <a:rPr lang="ru-RU" sz="1125" b="1" baseline="3000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</a:p>
          <a:p>
            <a:pPr marR="3810" algn="ctr" defTabSz="457178"/>
            <a:endParaRPr sz="1125" baseline="25462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4" name="object 57">
            <a:extLst>
              <a:ext uri="{FF2B5EF4-FFF2-40B4-BE49-F238E27FC236}">
                <a16:creationId xmlns:a16="http://schemas.microsoft.com/office/drawing/2014/main" id="{482D61E8-AD7D-4674-96B8-9458D637A5F5}"/>
              </a:ext>
            </a:extLst>
          </p:cNvPr>
          <p:cNvSpPr/>
          <p:nvPr/>
        </p:nvSpPr>
        <p:spPr>
          <a:xfrm>
            <a:off x="3247265" y="3385566"/>
            <a:ext cx="535305" cy="617220"/>
          </a:xfrm>
          <a:custGeom>
            <a:avLst/>
            <a:gdLst/>
            <a:ahLst/>
            <a:cxnLst/>
            <a:rect l="l" t="t" r="r" b="b"/>
            <a:pathLst>
              <a:path w="713739" h="822960">
                <a:moveTo>
                  <a:pt x="356615" y="0"/>
                </a:moveTo>
                <a:lnTo>
                  <a:pt x="311878" y="3206"/>
                </a:lnTo>
                <a:lnTo>
                  <a:pt x="268800" y="12570"/>
                </a:lnTo>
                <a:lnTo>
                  <a:pt x="227715" y="27703"/>
                </a:lnTo>
                <a:lnTo>
                  <a:pt x="188958" y="48221"/>
                </a:lnTo>
                <a:lnTo>
                  <a:pt x="152863" y="73737"/>
                </a:lnTo>
                <a:lnTo>
                  <a:pt x="119763" y="103865"/>
                </a:lnTo>
                <a:lnTo>
                  <a:pt x="89993" y="138220"/>
                </a:lnTo>
                <a:lnTo>
                  <a:pt x="63887" y="176414"/>
                </a:lnTo>
                <a:lnTo>
                  <a:pt x="41778" y="218063"/>
                </a:lnTo>
                <a:lnTo>
                  <a:pt x="24001" y="262780"/>
                </a:lnTo>
                <a:lnTo>
                  <a:pt x="10889" y="310179"/>
                </a:lnTo>
                <a:lnTo>
                  <a:pt x="2778" y="359874"/>
                </a:lnTo>
                <a:lnTo>
                  <a:pt x="0" y="411480"/>
                </a:lnTo>
                <a:lnTo>
                  <a:pt x="2778" y="463085"/>
                </a:lnTo>
                <a:lnTo>
                  <a:pt x="10889" y="512780"/>
                </a:lnTo>
                <a:lnTo>
                  <a:pt x="24001" y="560179"/>
                </a:lnTo>
                <a:lnTo>
                  <a:pt x="41778" y="604896"/>
                </a:lnTo>
                <a:lnTo>
                  <a:pt x="63887" y="646545"/>
                </a:lnTo>
                <a:lnTo>
                  <a:pt x="89993" y="684739"/>
                </a:lnTo>
                <a:lnTo>
                  <a:pt x="119763" y="719094"/>
                </a:lnTo>
                <a:lnTo>
                  <a:pt x="152863" y="749222"/>
                </a:lnTo>
                <a:lnTo>
                  <a:pt x="188958" y="774738"/>
                </a:lnTo>
                <a:lnTo>
                  <a:pt x="227715" y="795256"/>
                </a:lnTo>
                <a:lnTo>
                  <a:pt x="268800" y="810389"/>
                </a:lnTo>
                <a:lnTo>
                  <a:pt x="311878" y="819753"/>
                </a:lnTo>
                <a:lnTo>
                  <a:pt x="356615" y="822960"/>
                </a:lnTo>
                <a:lnTo>
                  <a:pt x="401353" y="819753"/>
                </a:lnTo>
                <a:lnTo>
                  <a:pt x="444431" y="810389"/>
                </a:lnTo>
                <a:lnTo>
                  <a:pt x="485516" y="795256"/>
                </a:lnTo>
                <a:lnTo>
                  <a:pt x="524273" y="774738"/>
                </a:lnTo>
                <a:lnTo>
                  <a:pt x="560368" y="749222"/>
                </a:lnTo>
                <a:lnTo>
                  <a:pt x="593468" y="719094"/>
                </a:lnTo>
                <a:lnTo>
                  <a:pt x="623238" y="684739"/>
                </a:lnTo>
                <a:lnTo>
                  <a:pt x="649344" y="646545"/>
                </a:lnTo>
                <a:lnTo>
                  <a:pt x="671453" y="604896"/>
                </a:lnTo>
                <a:lnTo>
                  <a:pt x="689230" y="560179"/>
                </a:lnTo>
                <a:lnTo>
                  <a:pt x="702342" y="512780"/>
                </a:lnTo>
                <a:lnTo>
                  <a:pt x="710453" y="463085"/>
                </a:lnTo>
                <a:lnTo>
                  <a:pt x="713231" y="411480"/>
                </a:lnTo>
                <a:lnTo>
                  <a:pt x="710453" y="359874"/>
                </a:lnTo>
                <a:lnTo>
                  <a:pt x="702342" y="310179"/>
                </a:lnTo>
                <a:lnTo>
                  <a:pt x="689230" y="262780"/>
                </a:lnTo>
                <a:lnTo>
                  <a:pt x="671453" y="218063"/>
                </a:lnTo>
                <a:lnTo>
                  <a:pt x="649344" y="176414"/>
                </a:lnTo>
                <a:lnTo>
                  <a:pt x="623238" y="138220"/>
                </a:lnTo>
                <a:lnTo>
                  <a:pt x="593468" y="103865"/>
                </a:lnTo>
                <a:lnTo>
                  <a:pt x="560368" y="73737"/>
                </a:lnTo>
                <a:lnTo>
                  <a:pt x="524273" y="48221"/>
                </a:lnTo>
                <a:lnTo>
                  <a:pt x="485516" y="27703"/>
                </a:lnTo>
                <a:lnTo>
                  <a:pt x="444431" y="12570"/>
                </a:lnTo>
                <a:lnTo>
                  <a:pt x="401353" y="3206"/>
                </a:lnTo>
                <a:lnTo>
                  <a:pt x="356615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55" name="object 58">
            <a:extLst>
              <a:ext uri="{FF2B5EF4-FFF2-40B4-BE49-F238E27FC236}">
                <a16:creationId xmlns:a16="http://schemas.microsoft.com/office/drawing/2014/main" id="{31DC2D27-A48C-4D97-969B-B46BDB67B4FC}"/>
              </a:ext>
            </a:extLst>
          </p:cNvPr>
          <p:cNvSpPr/>
          <p:nvPr/>
        </p:nvSpPr>
        <p:spPr>
          <a:xfrm>
            <a:off x="3247265" y="3385566"/>
            <a:ext cx="535305" cy="617220"/>
          </a:xfrm>
          <a:custGeom>
            <a:avLst/>
            <a:gdLst/>
            <a:ahLst/>
            <a:cxnLst/>
            <a:rect l="l" t="t" r="r" b="b"/>
            <a:pathLst>
              <a:path w="713739" h="822960">
                <a:moveTo>
                  <a:pt x="0" y="411480"/>
                </a:moveTo>
                <a:lnTo>
                  <a:pt x="2778" y="359874"/>
                </a:lnTo>
                <a:lnTo>
                  <a:pt x="10889" y="310179"/>
                </a:lnTo>
                <a:lnTo>
                  <a:pt x="24001" y="262780"/>
                </a:lnTo>
                <a:lnTo>
                  <a:pt x="41778" y="218063"/>
                </a:lnTo>
                <a:lnTo>
                  <a:pt x="63887" y="176414"/>
                </a:lnTo>
                <a:lnTo>
                  <a:pt x="89993" y="138220"/>
                </a:lnTo>
                <a:lnTo>
                  <a:pt x="119763" y="103865"/>
                </a:lnTo>
                <a:lnTo>
                  <a:pt x="152863" y="73737"/>
                </a:lnTo>
                <a:lnTo>
                  <a:pt x="188958" y="48221"/>
                </a:lnTo>
                <a:lnTo>
                  <a:pt x="227715" y="27703"/>
                </a:lnTo>
                <a:lnTo>
                  <a:pt x="268800" y="12570"/>
                </a:lnTo>
                <a:lnTo>
                  <a:pt x="311878" y="3206"/>
                </a:lnTo>
                <a:lnTo>
                  <a:pt x="356615" y="0"/>
                </a:lnTo>
                <a:lnTo>
                  <a:pt x="401353" y="3206"/>
                </a:lnTo>
                <a:lnTo>
                  <a:pt x="444431" y="12570"/>
                </a:lnTo>
                <a:lnTo>
                  <a:pt x="485516" y="27703"/>
                </a:lnTo>
                <a:lnTo>
                  <a:pt x="524273" y="48221"/>
                </a:lnTo>
                <a:lnTo>
                  <a:pt x="560368" y="73737"/>
                </a:lnTo>
                <a:lnTo>
                  <a:pt x="593468" y="103865"/>
                </a:lnTo>
                <a:lnTo>
                  <a:pt x="623238" y="138220"/>
                </a:lnTo>
                <a:lnTo>
                  <a:pt x="649344" y="176414"/>
                </a:lnTo>
                <a:lnTo>
                  <a:pt x="671453" y="218063"/>
                </a:lnTo>
                <a:lnTo>
                  <a:pt x="689230" y="262780"/>
                </a:lnTo>
                <a:lnTo>
                  <a:pt x="702342" y="310179"/>
                </a:lnTo>
                <a:lnTo>
                  <a:pt x="710453" y="359874"/>
                </a:lnTo>
                <a:lnTo>
                  <a:pt x="713231" y="411480"/>
                </a:lnTo>
                <a:lnTo>
                  <a:pt x="710453" y="463085"/>
                </a:lnTo>
                <a:lnTo>
                  <a:pt x="702342" y="512780"/>
                </a:lnTo>
                <a:lnTo>
                  <a:pt x="689230" y="560179"/>
                </a:lnTo>
                <a:lnTo>
                  <a:pt x="671453" y="604896"/>
                </a:lnTo>
                <a:lnTo>
                  <a:pt x="649344" y="646545"/>
                </a:lnTo>
                <a:lnTo>
                  <a:pt x="623238" y="684739"/>
                </a:lnTo>
                <a:lnTo>
                  <a:pt x="593468" y="719094"/>
                </a:lnTo>
                <a:lnTo>
                  <a:pt x="560368" y="749222"/>
                </a:lnTo>
                <a:lnTo>
                  <a:pt x="524273" y="774738"/>
                </a:lnTo>
                <a:lnTo>
                  <a:pt x="485516" y="795256"/>
                </a:lnTo>
                <a:lnTo>
                  <a:pt x="444431" y="810389"/>
                </a:lnTo>
                <a:lnTo>
                  <a:pt x="401353" y="819753"/>
                </a:lnTo>
                <a:lnTo>
                  <a:pt x="356615" y="822960"/>
                </a:lnTo>
                <a:lnTo>
                  <a:pt x="311878" y="819753"/>
                </a:lnTo>
                <a:lnTo>
                  <a:pt x="268800" y="810389"/>
                </a:lnTo>
                <a:lnTo>
                  <a:pt x="227715" y="795256"/>
                </a:lnTo>
                <a:lnTo>
                  <a:pt x="188958" y="774738"/>
                </a:lnTo>
                <a:lnTo>
                  <a:pt x="152863" y="749222"/>
                </a:lnTo>
                <a:lnTo>
                  <a:pt x="119763" y="719094"/>
                </a:lnTo>
                <a:lnTo>
                  <a:pt x="89993" y="684739"/>
                </a:lnTo>
                <a:lnTo>
                  <a:pt x="63887" y="646545"/>
                </a:lnTo>
                <a:lnTo>
                  <a:pt x="41778" y="604896"/>
                </a:lnTo>
                <a:lnTo>
                  <a:pt x="24001" y="560179"/>
                </a:lnTo>
                <a:lnTo>
                  <a:pt x="10889" y="512780"/>
                </a:lnTo>
                <a:lnTo>
                  <a:pt x="2778" y="463085"/>
                </a:lnTo>
                <a:lnTo>
                  <a:pt x="0" y="411480"/>
                </a:lnTo>
                <a:close/>
              </a:path>
            </a:pathLst>
          </a:custGeom>
          <a:ln w="12192">
            <a:solidFill>
              <a:srgbClr val="0D3758"/>
            </a:solidFill>
          </a:ln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56" name="object 59">
            <a:extLst>
              <a:ext uri="{FF2B5EF4-FFF2-40B4-BE49-F238E27FC236}">
                <a16:creationId xmlns:a16="http://schemas.microsoft.com/office/drawing/2014/main" id="{0632009E-7A6B-4446-B9AD-BEA84E161B1B}"/>
              </a:ext>
            </a:extLst>
          </p:cNvPr>
          <p:cNvSpPr/>
          <p:nvPr/>
        </p:nvSpPr>
        <p:spPr>
          <a:xfrm>
            <a:off x="3337562" y="3495293"/>
            <a:ext cx="354329" cy="4034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27000" tIns="27000" rIns="27000" bIns="27000" rtlCol="0"/>
          <a:lstStyle/>
          <a:p>
            <a:pPr defTabSz="457178"/>
            <a:endParaRPr sz="13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57" name="Прямоугольник 62">
            <a:extLst>
              <a:ext uri="{FF2B5EF4-FFF2-40B4-BE49-F238E27FC236}">
                <a16:creationId xmlns:a16="http://schemas.microsoft.com/office/drawing/2014/main" id="{38ABEC30-BF4E-4AD6-B514-E3E1D24D98F2}"/>
              </a:ext>
            </a:extLst>
          </p:cNvPr>
          <p:cNvSpPr/>
          <p:nvPr/>
        </p:nvSpPr>
        <p:spPr>
          <a:xfrm>
            <a:off x="815198" y="4174448"/>
            <a:ext cx="2286000" cy="553998"/>
          </a:xfrm>
          <a:prstGeom prst="rect">
            <a:avLst/>
          </a:prstGeom>
          <a:solidFill>
            <a:srgbClr val="008080"/>
          </a:solidFill>
        </p:spPr>
        <p:txBody>
          <a:bodyPr>
            <a:spAutoFit/>
          </a:bodyPr>
          <a:lstStyle/>
          <a:p>
            <a:pPr algn="ctr" defTabSz="457178"/>
            <a:r>
              <a:rPr lang="ru-RU" sz="1125" b="1" dirty="0">
                <a:solidFill>
                  <a:srgbClr val="FFFFFF"/>
                </a:solidFill>
                <a:latin typeface="Arial"/>
                <a:cs typeface="Arial"/>
              </a:rPr>
              <a:t>Хронический </a:t>
            </a:r>
            <a:r>
              <a:rPr lang="ru-RU" sz="1125" b="1" dirty="0" err="1">
                <a:solidFill>
                  <a:srgbClr val="FFFFFF"/>
                </a:solidFill>
                <a:latin typeface="Arial"/>
                <a:cs typeface="Arial"/>
              </a:rPr>
              <a:t>риносинусит</a:t>
            </a:r>
            <a:r>
              <a:rPr lang="ru-RU" sz="1125" b="1" dirty="0">
                <a:solidFill>
                  <a:srgbClr val="FFFFFF"/>
                </a:solidFill>
                <a:latin typeface="Arial"/>
                <a:cs typeface="Arial"/>
              </a:rPr>
              <a:t> с назальным полипозом</a:t>
            </a:r>
            <a:r>
              <a:rPr lang="ru-RU" sz="1125" b="1" baseline="300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</a:p>
          <a:p>
            <a:pPr algn="ctr" defTabSz="457178"/>
            <a:endParaRPr lang="ru-RU" sz="1125" baseline="30000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58" name="Прямоугольник 63">
            <a:extLst>
              <a:ext uri="{FF2B5EF4-FFF2-40B4-BE49-F238E27FC236}">
                <a16:creationId xmlns:a16="http://schemas.microsoft.com/office/drawing/2014/main" id="{C22D11E0-14CE-42A6-864F-6252FE3C05BF}"/>
              </a:ext>
            </a:extLst>
          </p:cNvPr>
          <p:cNvSpPr/>
          <p:nvPr/>
        </p:nvSpPr>
        <p:spPr>
          <a:xfrm>
            <a:off x="0" y="5701141"/>
            <a:ext cx="84981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78">
              <a:spcAft>
                <a:spcPts val="300"/>
              </a:spcAft>
            </a:pPr>
            <a:r>
              <a:rPr lang="ru-RU" sz="675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ОФВ</a:t>
            </a:r>
            <a:r>
              <a:rPr lang="ru-RU" sz="675" baseline="-25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675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- объем форсированного выдоха за 1-ю секунду; </a:t>
            </a:r>
            <a:r>
              <a:rPr lang="ru-RU" sz="675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IgE</a:t>
            </a:r>
            <a:r>
              <a:rPr lang="ru-RU" sz="675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- иммуноглобулин E; ИЛ - </a:t>
            </a:r>
            <a:r>
              <a:rPr lang="ru-RU" sz="675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интерлейкин</a:t>
            </a:r>
            <a:r>
              <a:rPr lang="ru-RU" sz="675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; </a:t>
            </a:r>
            <a:r>
              <a:rPr lang="ru-RU" sz="675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сГКС</a:t>
            </a:r>
            <a:r>
              <a:rPr lang="ru-RU" sz="675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– системные глюкокортикостероиды</a:t>
            </a:r>
          </a:p>
          <a:p>
            <a:pPr defTabSz="457178"/>
            <a:r>
              <a:rPr lang="ru-RU" sz="675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1. de </a:t>
            </a:r>
            <a:r>
              <a:rPr lang="ru-RU" sz="675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Groot</a:t>
            </a:r>
            <a:r>
              <a:rPr lang="ru-RU" sz="675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J et al. </a:t>
            </a:r>
            <a:r>
              <a:rPr lang="ru-RU" sz="675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ERJ </a:t>
            </a:r>
            <a:r>
              <a:rPr lang="ru-RU" sz="675" i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Open</a:t>
            </a:r>
            <a:r>
              <a:rPr lang="ru-RU" sz="675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675" i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Res</a:t>
            </a:r>
            <a:r>
              <a:rPr lang="ru-RU" sz="675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2015; 2. </a:t>
            </a:r>
            <a:r>
              <a:rPr lang="ru-RU" sz="675" i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Zeiger</a:t>
            </a:r>
            <a:r>
              <a:rPr lang="ru-RU" sz="675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RS et al. J </a:t>
            </a:r>
            <a:r>
              <a:rPr lang="ru-RU" sz="675" i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Allergy</a:t>
            </a:r>
            <a:r>
              <a:rPr lang="ru-RU" sz="675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Clin </a:t>
            </a:r>
            <a:r>
              <a:rPr lang="ru-RU" sz="675" i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Immunol</a:t>
            </a:r>
            <a:r>
              <a:rPr lang="ru-RU" sz="675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2014;2:741-750.</a:t>
            </a:r>
            <a:endParaRPr lang="ru-RU" sz="675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D4B72A88-3DC5-4E7D-87A2-C421FC8C39E5}"/>
              </a:ext>
            </a:extLst>
          </p:cNvPr>
          <p:cNvSpPr/>
          <p:nvPr/>
        </p:nvSpPr>
        <p:spPr>
          <a:xfrm>
            <a:off x="1" y="857251"/>
            <a:ext cx="9144000" cy="885251"/>
          </a:xfrm>
          <a:prstGeom prst="rect">
            <a:avLst/>
          </a:prstGeom>
          <a:solidFill>
            <a:srgbClr val="993366"/>
          </a:solidFill>
          <a:ln>
            <a:solidFill>
              <a:srgbClr val="99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2" name="object 4">
            <a:extLst>
              <a:ext uri="{FF2B5EF4-FFF2-40B4-BE49-F238E27FC236}">
                <a16:creationId xmlns:a16="http://schemas.microsoft.com/office/drawing/2014/main" id="{86FEFC7D-99D0-409D-9405-5A296D9422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5125" y="1156605"/>
            <a:ext cx="8633230" cy="443144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/>
          <a:p>
            <a:pPr>
              <a:lnSpc>
                <a:spcPct val="90000"/>
              </a:lnSpc>
            </a:pPr>
            <a:r>
              <a:rPr lang="ru-RU" sz="2250" b="1" dirty="0">
                <a:solidFill>
                  <a:schemeClr val="bg1"/>
                </a:solidFill>
                <a:latin typeface="Arial" panose="020B0604020202020204"/>
              </a:rPr>
              <a:t>КЛИНИЧЕСКИЙ ПРОФИЛЬ ПАЦИЕНТА С ТЯЖЕЛОЙ ЭОЗИНОФИЛЬНОЙ АСТМОЙ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044585A7-51B3-4C8F-8BB9-ECDE5BC5382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64" y="775929"/>
            <a:ext cx="1025622" cy="99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096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DAF8BD7-06D5-4D90-861A-C53C1B9183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1" y="1804397"/>
            <a:ext cx="1828800" cy="3809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79526C-A0AE-45AB-A4D5-1993DA30A3AD}"/>
              </a:ext>
            </a:extLst>
          </p:cNvPr>
          <p:cNvSpPr txBox="1"/>
          <p:nvPr/>
        </p:nvSpPr>
        <p:spPr>
          <a:xfrm>
            <a:off x="2697480" y="2147880"/>
            <a:ext cx="6446520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ru-RU" sz="2625" b="1" dirty="0">
                <a:solidFill>
                  <a:srgbClr val="993366"/>
                </a:solidFill>
                <a:latin typeface="Calibri" panose="020F0502020204030204"/>
              </a:rPr>
              <a:t>Прием высоких доз </a:t>
            </a:r>
            <a:r>
              <a:rPr lang="ru-RU" sz="2625" b="1" dirty="0" err="1">
                <a:solidFill>
                  <a:srgbClr val="993366"/>
                </a:solidFill>
                <a:latin typeface="Calibri" panose="020F0502020204030204"/>
              </a:rPr>
              <a:t>иГКС</a:t>
            </a:r>
            <a:r>
              <a:rPr lang="en-US" sz="2625" b="1" dirty="0">
                <a:solidFill>
                  <a:srgbClr val="993366"/>
                </a:solidFill>
                <a:latin typeface="Calibri" panose="020F0502020204030204"/>
              </a:rPr>
              <a:t>/</a:t>
            </a:r>
            <a:r>
              <a:rPr lang="ru-RU" sz="2625" b="1" dirty="0">
                <a:solidFill>
                  <a:srgbClr val="993366"/>
                </a:solidFill>
                <a:latin typeface="Calibri" panose="020F0502020204030204"/>
              </a:rPr>
              <a:t>ДДБА</a:t>
            </a:r>
            <a:endParaRPr lang="en-US" sz="2625" b="1" dirty="0">
              <a:solidFill>
                <a:srgbClr val="993366"/>
              </a:solidFill>
              <a:latin typeface="Calibri" panose="020F0502020204030204"/>
            </a:endParaRPr>
          </a:p>
          <a:p>
            <a:pPr defTabSz="685800"/>
            <a:endParaRPr lang="ru-RU" sz="2625" b="1" dirty="0">
              <a:solidFill>
                <a:srgbClr val="993366"/>
              </a:solidFill>
              <a:latin typeface="Calibri" panose="020F0502020204030204"/>
            </a:endParaRPr>
          </a:p>
          <a:p>
            <a:pPr defTabSz="685800"/>
            <a:r>
              <a:rPr lang="ru-RU" sz="2625" b="1" dirty="0">
                <a:solidFill>
                  <a:srgbClr val="993366"/>
                </a:solidFill>
                <a:latin typeface="Calibri" panose="020F0502020204030204"/>
              </a:rPr>
              <a:t>≥ </a:t>
            </a:r>
            <a:r>
              <a:rPr lang="en-US" sz="2625" b="1" dirty="0">
                <a:solidFill>
                  <a:srgbClr val="993366"/>
                </a:solidFill>
                <a:latin typeface="Calibri" panose="020F0502020204030204"/>
              </a:rPr>
              <a:t>2 </a:t>
            </a:r>
            <a:r>
              <a:rPr lang="ru-RU" sz="2625" b="1" dirty="0">
                <a:solidFill>
                  <a:srgbClr val="993366"/>
                </a:solidFill>
                <a:latin typeface="Calibri" panose="020F0502020204030204"/>
              </a:rPr>
              <a:t>обострений за последние  12 месяцев</a:t>
            </a:r>
            <a:endParaRPr lang="en-US" sz="2625" b="1" dirty="0">
              <a:solidFill>
                <a:srgbClr val="993366"/>
              </a:solidFill>
              <a:latin typeface="Calibri" panose="020F0502020204030204"/>
            </a:endParaRPr>
          </a:p>
          <a:p>
            <a:pPr defTabSz="685800"/>
            <a:endParaRPr lang="ru-RU" sz="2625" b="1" dirty="0">
              <a:solidFill>
                <a:srgbClr val="993366"/>
              </a:solidFill>
              <a:latin typeface="Calibri" panose="020F0502020204030204"/>
            </a:endParaRPr>
          </a:p>
          <a:p>
            <a:pPr defTabSz="685800"/>
            <a:r>
              <a:rPr lang="ru-RU" sz="2625" b="1" dirty="0">
                <a:solidFill>
                  <a:srgbClr val="993366"/>
                </a:solidFill>
                <a:latin typeface="Calibri" panose="020F0502020204030204"/>
              </a:rPr>
              <a:t>Абсолютное число эозинофилов в периферической крови ≥</a:t>
            </a:r>
            <a:r>
              <a:rPr lang="en-US" sz="2625" b="1" dirty="0">
                <a:solidFill>
                  <a:srgbClr val="993366"/>
                </a:solidFill>
                <a:latin typeface="Calibri" panose="020F0502020204030204"/>
              </a:rPr>
              <a:t> </a:t>
            </a:r>
            <a:r>
              <a:rPr lang="ru-RU" sz="2625" b="1" dirty="0">
                <a:solidFill>
                  <a:srgbClr val="993366"/>
                </a:solidFill>
                <a:latin typeface="Calibri" panose="020F0502020204030204"/>
              </a:rPr>
              <a:t>300  </a:t>
            </a:r>
            <a:r>
              <a:rPr lang="ru-RU" sz="2625" b="1" dirty="0" err="1">
                <a:solidFill>
                  <a:srgbClr val="993366"/>
                </a:solidFill>
                <a:latin typeface="Calibri" panose="020F0502020204030204"/>
              </a:rPr>
              <a:t>кл</a:t>
            </a:r>
            <a:r>
              <a:rPr lang="en-US" sz="2625" b="1" dirty="0">
                <a:solidFill>
                  <a:srgbClr val="993366"/>
                </a:solidFill>
                <a:latin typeface="Calibri" panose="020F0502020204030204"/>
              </a:rPr>
              <a:t>/</a:t>
            </a:r>
            <a:r>
              <a:rPr lang="ru-RU" sz="2625" b="1" dirty="0" err="1">
                <a:solidFill>
                  <a:srgbClr val="993366"/>
                </a:solidFill>
                <a:latin typeface="Calibri" panose="020F0502020204030204"/>
              </a:rPr>
              <a:t>мкл</a:t>
            </a:r>
            <a:endParaRPr lang="ru-RU" sz="2625" b="1" dirty="0">
              <a:solidFill>
                <a:srgbClr val="993366"/>
              </a:solidFill>
              <a:latin typeface="Calibri" panose="020F0502020204030204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016D3FF-938A-4DD7-A307-EA35F041B9E2}"/>
              </a:ext>
            </a:extLst>
          </p:cNvPr>
          <p:cNvSpPr/>
          <p:nvPr/>
        </p:nvSpPr>
        <p:spPr>
          <a:xfrm>
            <a:off x="2354580" y="2234085"/>
            <a:ext cx="342900" cy="342900"/>
          </a:xfrm>
          <a:prstGeom prst="ellipse">
            <a:avLst/>
          </a:prstGeom>
          <a:solidFill>
            <a:srgbClr val="00808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650" b="1" dirty="0">
                <a:solidFill>
                  <a:prstClr val="white"/>
                </a:solidFill>
                <a:latin typeface="Calibri" panose="020F0502020204030204"/>
              </a:rPr>
              <a:t>1</a:t>
            </a:r>
            <a:endParaRPr lang="ru-RU" sz="1650" b="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430E519-D021-4202-9911-84C06FCC585A}"/>
              </a:ext>
            </a:extLst>
          </p:cNvPr>
          <p:cNvSpPr/>
          <p:nvPr/>
        </p:nvSpPr>
        <p:spPr>
          <a:xfrm>
            <a:off x="2354580" y="3006090"/>
            <a:ext cx="342900" cy="342900"/>
          </a:xfrm>
          <a:prstGeom prst="ellipse">
            <a:avLst/>
          </a:prstGeom>
          <a:solidFill>
            <a:srgbClr val="00808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650" b="1" dirty="0">
                <a:solidFill>
                  <a:prstClr val="white"/>
                </a:solidFill>
                <a:latin typeface="Calibri" panose="020F0502020204030204"/>
              </a:rPr>
              <a:t>2</a:t>
            </a:r>
            <a:endParaRPr lang="ru-RU" sz="1650" b="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0882B98-6F70-4F75-BDC0-ACEEDEB8FBAF}"/>
              </a:ext>
            </a:extLst>
          </p:cNvPr>
          <p:cNvSpPr/>
          <p:nvPr/>
        </p:nvSpPr>
        <p:spPr>
          <a:xfrm>
            <a:off x="2354580" y="3950246"/>
            <a:ext cx="342900" cy="342900"/>
          </a:xfrm>
          <a:prstGeom prst="ellipse">
            <a:avLst/>
          </a:prstGeom>
          <a:solidFill>
            <a:srgbClr val="00808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650" b="1" dirty="0">
                <a:solidFill>
                  <a:prstClr val="white"/>
                </a:solidFill>
                <a:latin typeface="Calibri" panose="020F0502020204030204"/>
              </a:rPr>
              <a:t>3</a:t>
            </a:r>
            <a:endParaRPr lang="ru-RU" sz="1650" b="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57218D-82F7-432D-8DD3-410D11DCD31A}"/>
              </a:ext>
            </a:extLst>
          </p:cNvPr>
          <p:cNvSpPr/>
          <p:nvPr/>
        </p:nvSpPr>
        <p:spPr>
          <a:xfrm>
            <a:off x="2240280" y="2034540"/>
            <a:ext cx="6606539" cy="708603"/>
          </a:xfrm>
          <a:prstGeom prst="rect">
            <a:avLst/>
          </a:prstGeom>
          <a:noFill/>
          <a:ln w="28575" cap="flat" cmpd="sng" algn="ctr">
            <a:solidFill>
              <a:srgbClr val="83005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4FF65CD-DECA-4FFE-BC12-4A83ED9BB50C}"/>
              </a:ext>
            </a:extLst>
          </p:cNvPr>
          <p:cNvSpPr/>
          <p:nvPr/>
        </p:nvSpPr>
        <p:spPr>
          <a:xfrm>
            <a:off x="2240280" y="2896478"/>
            <a:ext cx="6606539" cy="708603"/>
          </a:xfrm>
          <a:prstGeom prst="rect">
            <a:avLst/>
          </a:prstGeom>
          <a:noFill/>
          <a:ln w="28575" cap="flat" cmpd="sng" algn="ctr">
            <a:solidFill>
              <a:srgbClr val="83005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C8B1ABF-DA7E-4854-A0B5-C7C7C280C093}"/>
              </a:ext>
            </a:extLst>
          </p:cNvPr>
          <p:cNvSpPr/>
          <p:nvPr/>
        </p:nvSpPr>
        <p:spPr>
          <a:xfrm>
            <a:off x="2240280" y="3758358"/>
            <a:ext cx="6606539" cy="847932"/>
          </a:xfrm>
          <a:prstGeom prst="rect">
            <a:avLst/>
          </a:prstGeom>
          <a:noFill/>
          <a:ln w="28575" cap="flat" cmpd="sng" algn="ctr">
            <a:solidFill>
              <a:srgbClr val="83005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A5F7E24-67A9-4A91-BC69-6FE812B0278A}"/>
              </a:ext>
            </a:extLst>
          </p:cNvPr>
          <p:cNvSpPr txBox="1"/>
          <p:nvPr/>
        </p:nvSpPr>
        <p:spPr>
          <a:xfrm>
            <a:off x="2148838" y="5226735"/>
            <a:ext cx="678942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ru-RU" sz="750" dirty="0" err="1">
                <a:solidFill>
                  <a:prstClr val="black"/>
                </a:solidFill>
                <a:latin typeface="Calibri" panose="020F0502020204030204"/>
              </a:rPr>
              <a:t>иГКС</a:t>
            </a:r>
            <a:r>
              <a:rPr lang="ru-RU" sz="750" dirty="0">
                <a:solidFill>
                  <a:prstClr val="black"/>
                </a:solidFill>
                <a:latin typeface="Calibri" panose="020F0502020204030204"/>
              </a:rPr>
              <a:t> ингаляционные </a:t>
            </a:r>
            <a:r>
              <a:rPr lang="ru-RU" sz="750" dirty="0" err="1">
                <a:solidFill>
                  <a:prstClr val="black"/>
                </a:solidFill>
                <a:latin typeface="Calibri" panose="020F0502020204030204"/>
              </a:rPr>
              <a:t>глюкокортикостероиды</a:t>
            </a:r>
            <a:endParaRPr lang="ru-RU" sz="75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/>
            <a:r>
              <a:rPr lang="ru-RU" sz="750" dirty="0">
                <a:solidFill>
                  <a:prstClr val="black"/>
                </a:solidFill>
                <a:latin typeface="Calibri" panose="020F0502020204030204"/>
              </a:rPr>
              <a:t>ДДБА – </a:t>
            </a:r>
            <a:r>
              <a:rPr lang="ru-RU" sz="750" dirty="0" err="1">
                <a:solidFill>
                  <a:prstClr val="black"/>
                </a:solidFill>
                <a:latin typeface="Calibri" panose="020F0502020204030204"/>
              </a:rPr>
              <a:t>длительнодействующие</a:t>
            </a:r>
            <a:r>
              <a:rPr lang="ru-RU" sz="75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750" dirty="0">
                <a:solidFill>
                  <a:prstClr val="black"/>
                </a:solidFill>
                <a:latin typeface="Calibri" panose="020F0502020204030204"/>
              </a:rPr>
              <a:t>ß2</a:t>
            </a:r>
            <a:r>
              <a:rPr lang="ru-RU" sz="750" dirty="0">
                <a:solidFill>
                  <a:prstClr val="black"/>
                </a:solidFill>
                <a:latin typeface="Calibri" panose="020F0502020204030204"/>
              </a:rPr>
              <a:t>-агонисты</a:t>
            </a:r>
            <a:endParaRPr lang="en-US" sz="750" dirty="0">
              <a:solidFill>
                <a:prstClr val="black"/>
              </a:solidFill>
              <a:latin typeface="Calibri" panose="020F0502020204030204"/>
            </a:endParaRPr>
          </a:p>
          <a:p>
            <a:pPr marL="257175" indent="-257175" defTabSz="685800">
              <a:buFontTx/>
              <a:buAutoNum type="arabicPeriod"/>
            </a:pPr>
            <a:r>
              <a:rPr lang="ru-RU" sz="750" dirty="0">
                <a:solidFill>
                  <a:prstClr val="black"/>
                </a:solidFill>
                <a:latin typeface="Calibri" panose="020F0502020204030204"/>
              </a:rPr>
              <a:t>Инструкция по медицинскому применению лекарственного  препарата </a:t>
            </a:r>
            <a:r>
              <a:rPr lang="ru-RU" sz="750" dirty="0" err="1">
                <a:solidFill>
                  <a:prstClr val="black"/>
                </a:solidFill>
                <a:latin typeface="Calibri" panose="020F0502020204030204"/>
              </a:rPr>
              <a:t>Фазенра</a:t>
            </a:r>
            <a:r>
              <a:rPr lang="ru-RU" sz="750" dirty="0">
                <a:solidFill>
                  <a:prstClr val="black"/>
                </a:solidFill>
                <a:latin typeface="Calibri" panose="020F0502020204030204"/>
              </a:rPr>
              <a:t> (</a:t>
            </a:r>
            <a:r>
              <a:rPr lang="ru-RU" sz="750" dirty="0" err="1">
                <a:solidFill>
                  <a:prstClr val="black"/>
                </a:solidFill>
                <a:latin typeface="Calibri" panose="020F0502020204030204"/>
              </a:rPr>
              <a:t>бенрализумаб</a:t>
            </a:r>
            <a:r>
              <a:rPr lang="ru-RU" sz="750" dirty="0">
                <a:solidFill>
                  <a:prstClr val="black"/>
                </a:solidFill>
                <a:latin typeface="Calibri" panose="020F0502020204030204"/>
              </a:rPr>
              <a:t> 30 мг), с учетом изменений №1. Регистрационное удостоверение ЛП-005492 от 25.04.2019</a:t>
            </a:r>
          </a:p>
          <a:p>
            <a:pPr marL="257175" indent="-257175" defTabSz="685800">
              <a:buFontTx/>
              <a:buAutoNum type="arabicPeriod"/>
            </a:pPr>
            <a:r>
              <a:rPr lang="en-US" sz="750" dirty="0">
                <a:solidFill>
                  <a:prstClr val="black"/>
                </a:solidFill>
                <a:latin typeface="Calibri" panose="020F0502020204030204"/>
              </a:rPr>
              <a:t>Bleecker ER et al. Lancet. 2016</a:t>
            </a:r>
            <a:r>
              <a:rPr lang="ru-RU" sz="750" dirty="0">
                <a:solidFill>
                  <a:prstClr val="black"/>
                </a:solidFill>
                <a:latin typeface="Calibri" panose="020F0502020204030204"/>
              </a:rPr>
              <a:t>; 388:211502127</a:t>
            </a:r>
          </a:p>
          <a:p>
            <a:pPr marL="257175" indent="-257175" defTabSz="685800">
              <a:buFontTx/>
              <a:buAutoNum type="arabicPeriod"/>
            </a:pPr>
            <a:r>
              <a:rPr lang="en-US" sz="750" dirty="0">
                <a:solidFill>
                  <a:prstClr val="black"/>
                </a:solidFill>
                <a:latin typeface="Calibri" panose="020F0502020204030204"/>
              </a:rPr>
              <a:t>FitzGerald JM et </a:t>
            </a:r>
            <a:r>
              <a:rPr lang="en-US" sz="750" dirty="0" err="1">
                <a:solidFill>
                  <a:prstClr val="black"/>
                </a:solidFill>
                <a:latin typeface="Calibri" panose="020F0502020204030204"/>
              </a:rPr>
              <a:t>al.Lancet</a:t>
            </a:r>
            <a:r>
              <a:rPr lang="en-US" sz="750" dirty="0">
                <a:solidFill>
                  <a:prstClr val="black"/>
                </a:solidFill>
                <a:latin typeface="Calibri" panose="020F0502020204030204"/>
              </a:rPr>
              <a:t>. 2016</a:t>
            </a:r>
            <a:r>
              <a:rPr lang="ru-RU" sz="750" dirty="0">
                <a:solidFill>
                  <a:prstClr val="black"/>
                </a:solidFill>
                <a:latin typeface="Calibri" panose="020F0502020204030204"/>
              </a:rPr>
              <a:t>; 388:2128-2141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B8A63E20-C6D4-4798-9ACB-E87E65A809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097" y="4200186"/>
            <a:ext cx="1025622" cy="992989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1D9B3F44-A887-4374-8516-5AA85D5499BC}"/>
              </a:ext>
            </a:extLst>
          </p:cNvPr>
          <p:cNvSpPr/>
          <p:nvPr/>
        </p:nvSpPr>
        <p:spPr>
          <a:xfrm>
            <a:off x="1" y="857251"/>
            <a:ext cx="9144000" cy="885251"/>
          </a:xfrm>
          <a:prstGeom prst="rect">
            <a:avLst/>
          </a:prstGeom>
          <a:solidFill>
            <a:srgbClr val="993366"/>
          </a:solidFill>
          <a:ln>
            <a:solidFill>
              <a:srgbClr val="99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AB5635C-709F-43E8-A3D1-EA278B9716B6}"/>
              </a:ext>
            </a:extLst>
          </p:cNvPr>
          <p:cNvSpPr txBox="1"/>
          <p:nvPr/>
        </p:nvSpPr>
        <p:spPr>
          <a:xfrm>
            <a:off x="205740" y="1088611"/>
            <a:ext cx="87325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ru-RU" sz="2700" b="1" dirty="0">
                <a:solidFill>
                  <a:prstClr val="white"/>
                </a:solidFill>
                <a:latin typeface="Calibri" panose="020F0502020204030204"/>
              </a:rPr>
              <a:t>ПРОФИЛЬ ПАЦИЕНТОВ  ДЛЯ  ПРЕПАРАТА ФАЗЕНРА</a:t>
            </a:r>
            <a:r>
              <a:rPr lang="ru-RU" sz="2700" b="1" baseline="30000" dirty="0">
                <a:solidFill>
                  <a:prstClr val="white"/>
                </a:solidFill>
                <a:latin typeface="Calibri" panose="020F0502020204030204"/>
              </a:rPr>
              <a:t>1-3</a:t>
            </a:r>
          </a:p>
        </p:txBody>
      </p:sp>
    </p:spTree>
    <p:extLst>
      <p:ext uri="{BB962C8B-B14F-4D97-AF65-F5344CB8AC3E}">
        <p14:creationId xmlns:p14="http://schemas.microsoft.com/office/powerpoint/2010/main" val="40620551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6C0E59-A039-454D-AAE5-25C25F88207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88269" y="2863214"/>
            <a:ext cx="4537890" cy="27681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4B4A9FB-0989-4921-BDFC-1497CCA43BD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63215"/>
            <a:ext cx="4284848" cy="276811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254CACC-3AC1-4766-ADC9-7E003909B94B}"/>
              </a:ext>
            </a:extLst>
          </p:cNvPr>
          <p:cNvSpPr txBox="1"/>
          <p:nvPr/>
        </p:nvSpPr>
        <p:spPr>
          <a:xfrm>
            <a:off x="103421" y="5631328"/>
            <a:ext cx="8937158" cy="401045"/>
          </a:xfrm>
          <a:prstGeom prst="rect">
            <a:avLst/>
          </a:prstGeom>
        </p:spPr>
        <p:txBody>
          <a:bodyPr vert="horz" lIns="68580" tIns="34290" rIns="68580" bIns="34290" rtlCol="0" anchor="t">
            <a:normAutofit lnSpcReduction="10000"/>
          </a:bodyPr>
          <a:lstStyle/>
          <a:p>
            <a:pPr defTabSz="685800">
              <a:lnSpc>
                <a:spcPct val="90000"/>
              </a:lnSpc>
              <a:spcAft>
                <a:spcPts val="450"/>
              </a:spcAft>
            </a:pPr>
            <a:r>
              <a:rPr lang="en-US" sz="525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БА – </a:t>
            </a:r>
            <a:r>
              <a:rPr lang="en-US" sz="525" dirty="0" err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бронхиальная</a:t>
            </a:r>
            <a:r>
              <a:rPr lang="en-US" sz="525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 </a:t>
            </a:r>
            <a:r>
              <a:rPr lang="en-US" sz="525" dirty="0" err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астма</a:t>
            </a:r>
            <a:endParaRPr lang="ru-RU" sz="525" dirty="0">
              <a:solidFill>
                <a:prstClr val="white">
                  <a:lumMod val="50000"/>
                </a:prstClr>
              </a:solidFill>
              <a:latin typeface="Calibri" panose="020F0502020204030204"/>
            </a:endParaRPr>
          </a:p>
          <a:p>
            <a:pPr marL="171450" indent="-171450" defTabSz="685800">
              <a:lnSpc>
                <a:spcPct val="90000"/>
              </a:lnSpc>
              <a:spcAft>
                <a:spcPts val="450"/>
              </a:spcAft>
              <a:buFontTx/>
              <a:buAutoNum type="arabicPeriod"/>
            </a:pPr>
            <a:r>
              <a:rPr lang="ru-RU" sz="525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ООО «</a:t>
            </a:r>
            <a:r>
              <a:rPr lang="ru-RU" sz="525" dirty="0" err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АстраЗенека</a:t>
            </a:r>
            <a:r>
              <a:rPr lang="ru-RU" sz="525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 </a:t>
            </a:r>
            <a:r>
              <a:rPr lang="ru-RU" sz="525" dirty="0" err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Фармасьютикалз</a:t>
            </a:r>
            <a:r>
              <a:rPr lang="ru-RU" sz="525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». Неопубликованные данные. </a:t>
            </a:r>
            <a:r>
              <a:rPr lang="en-US" sz="525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Ref-68361</a:t>
            </a:r>
            <a:r>
              <a:rPr lang="ru-RU" sz="525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 Данные могут быть предоставлены по запросу в течение двух рабочих дней с момента получения запроса. </a:t>
            </a:r>
          </a:p>
          <a:p>
            <a:pPr marL="171450" indent="-171450" defTabSz="685800">
              <a:lnSpc>
                <a:spcPct val="90000"/>
              </a:lnSpc>
              <a:spcAft>
                <a:spcPts val="450"/>
              </a:spcAft>
              <a:buFontTx/>
              <a:buAutoNum type="arabicPeriod"/>
            </a:pPr>
            <a:r>
              <a:rPr lang="en-US" sz="525" dirty="0" err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Busse</a:t>
            </a:r>
            <a:r>
              <a:rPr lang="en-US" sz="525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 WW et al. Long-term safety of </a:t>
            </a:r>
            <a:r>
              <a:rPr lang="en-US" sz="525" dirty="0" err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benralizumab</a:t>
            </a:r>
            <a:r>
              <a:rPr lang="en-US" sz="525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 in patients with sever, uncontrolled asthma^1-year results from the Bora phase 3 extension trial. Lancet Respir Med. 2019; 7:46-59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0E8ACC-E014-49BF-8477-BD064040A70D}"/>
              </a:ext>
            </a:extLst>
          </p:cNvPr>
          <p:cNvSpPr txBox="1"/>
          <p:nvPr/>
        </p:nvSpPr>
        <p:spPr>
          <a:xfrm>
            <a:off x="3359277" y="4850767"/>
            <a:ext cx="1325881" cy="5309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ru-RU" sz="1425" b="1" dirty="0">
                <a:solidFill>
                  <a:srgbClr val="008080"/>
                </a:solidFill>
                <a:latin typeface="Calibri" panose="020F0502020204030204"/>
              </a:rPr>
              <a:t>ОБОСТРЕНИЙ¹</a:t>
            </a:r>
          </a:p>
          <a:p>
            <a:pPr defTabSz="685800"/>
            <a:endParaRPr lang="ru-RU" sz="1425" b="1" dirty="0">
              <a:solidFill>
                <a:srgbClr val="008080"/>
              </a:solidFill>
              <a:latin typeface="Calibri" panose="020F0502020204030204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374389-54B0-4564-892C-41D70E4E34DB}"/>
              </a:ext>
            </a:extLst>
          </p:cNvPr>
          <p:cNvSpPr txBox="1"/>
          <p:nvPr/>
        </p:nvSpPr>
        <p:spPr>
          <a:xfrm>
            <a:off x="7887151" y="4771184"/>
            <a:ext cx="1256849" cy="7617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ru-RU" sz="1425" b="1" dirty="0">
                <a:solidFill>
                  <a:srgbClr val="008080"/>
                </a:solidFill>
                <a:latin typeface="Calibri" panose="020F0502020204030204"/>
              </a:rPr>
              <a:t>ОБОСТРЕНИЙ¹</a:t>
            </a:r>
          </a:p>
          <a:p>
            <a:pPr defTabSz="685800"/>
            <a:endParaRPr lang="ru-RU" sz="1500" b="1" dirty="0">
              <a:solidFill>
                <a:srgbClr val="008080"/>
              </a:solidFill>
              <a:latin typeface="Calibri" panose="020F050202020403020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C46EB44-1479-441B-A25E-172C0A81E2FC}"/>
              </a:ext>
            </a:extLst>
          </p:cNvPr>
          <p:cNvSpPr/>
          <p:nvPr/>
        </p:nvSpPr>
        <p:spPr>
          <a:xfrm>
            <a:off x="0" y="857250"/>
            <a:ext cx="9141714" cy="1774794"/>
          </a:xfrm>
          <a:prstGeom prst="rect">
            <a:avLst/>
          </a:prstGeom>
          <a:gradFill flip="none" rotWithShape="1">
            <a:gsLst>
              <a:gs pos="57000">
                <a:srgbClr val="993366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B34791B4-F787-4CB8-AD15-AF2B0448F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35" y="1030391"/>
            <a:ext cx="9144000" cy="1330452"/>
          </a:xfrm>
        </p:spPr>
        <p:txBody>
          <a:bodyPr vert="horz" lIns="68580" tIns="34290" rIns="68580" bIns="3429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sz="2700" b="1" dirty="0">
                <a:solidFill>
                  <a:srgbClr val="FFFFFF"/>
                </a:solidFill>
                <a:latin typeface="+mn-lt"/>
              </a:rPr>
              <a:t>ПОЛУЧАЯ  </a:t>
            </a:r>
            <a:r>
              <a:rPr lang="ru-RU" sz="2700" b="1" dirty="0">
                <a:solidFill>
                  <a:srgbClr val="FFFFFF"/>
                </a:solidFill>
                <a:latin typeface="+mn-lt"/>
              </a:rPr>
              <a:t>ПРЕПАРАТ ФАЗЕНРА</a:t>
            </a:r>
            <a:r>
              <a:rPr lang="en-US" sz="2700" b="1" dirty="0">
                <a:solidFill>
                  <a:srgbClr val="FFFFFF"/>
                </a:solidFill>
                <a:latin typeface="+mn-lt"/>
              </a:rPr>
              <a:t>  БОЛЬШАЯ ЧАС</a:t>
            </a:r>
            <a:r>
              <a:rPr lang="ru-RU" sz="2700" b="1" dirty="0">
                <a:solidFill>
                  <a:srgbClr val="FFFFFF"/>
                </a:solidFill>
                <a:latin typeface="+mn-lt"/>
              </a:rPr>
              <a:t>Т</a:t>
            </a:r>
            <a:r>
              <a:rPr lang="en-US" sz="2700" b="1" dirty="0">
                <a:solidFill>
                  <a:srgbClr val="FFFFFF"/>
                </a:solidFill>
                <a:latin typeface="+mn-lt"/>
              </a:rPr>
              <a:t>Ь ПАЦИЕНТОВ С ЭОЗИНОФИЛЬНЫМ ФЕНОТИПОМ ТЯЖЕЛОЙ БА НЕ ИМЕЛИ ОБОСТРЕНИЙ КАК В 1Й, ТАК И </a:t>
            </a:r>
            <a:r>
              <a:rPr lang="ru-RU" sz="2700" b="1" dirty="0">
                <a:solidFill>
                  <a:srgbClr val="FFFFFF"/>
                </a:solidFill>
                <a:latin typeface="+mn-lt"/>
              </a:rPr>
              <a:t>ВО </a:t>
            </a:r>
            <a:r>
              <a:rPr lang="en-US" sz="2700" b="1" dirty="0">
                <a:solidFill>
                  <a:srgbClr val="FFFFFF"/>
                </a:solidFill>
                <a:latin typeface="+mn-lt"/>
              </a:rPr>
              <a:t>2Й ГОД ТЕРАПИИ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38D914-B854-4E4C-9361-3F172435F232}"/>
              </a:ext>
            </a:extLst>
          </p:cNvPr>
          <p:cNvSpPr/>
          <p:nvPr/>
        </p:nvSpPr>
        <p:spPr>
          <a:xfrm>
            <a:off x="2075648" y="5522103"/>
            <a:ext cx="39504" cy="34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CD25954-A8C6-44AE-A8C0-2FF9C412CB6A}"/>
              </a:ext>
            </a:extLst>
          </p:cNvPr>
          <p:cNvSpPr/>
          <p:nvPr/>
        </p:nvSpPr>
        <p:spPr>
          <a:xfrm>
            <a:off x="7986763" y="5449568"/>
            <a:ext cx="39504" cy="34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654545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950CFD75-3D47-4A23-AD23-6E8C59837B6B}"/>
              </a:ext>
            </a:extLst>
          </p:cNvPr>
          <p:cNvSpPr txBox="1">
            <a:spLocks/>
          </p:cNvSpPr>
          <p:nvPr/>
        </p:nvSpPr>
        <p:spPr>
          <a:xfrm>
            <a:off x="214318" y="5246370"/>
            <a:ext cx="9050906" cy="7543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225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1450" indent="0" algn="l" defTabSz="6858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indent="0" algn="l" defTabSz="6858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4350" indent="0" algn="l" defTabSz="68580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indent="0" algn="l" defTabSz="685800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49">
              <a:spcBef>
                <a:spcPts val="169"/>
              </a:spcBef>
              <a:buClr>
                <a:srgbClr val="7F134C"/>
              </a:buClr>
              <a:defRPr/>
            </a:pPr>
            <a:r>
              <a:rPr lang="ru-RU" sz="700" dirty="0">
                <a:solidFill>
                  <a:srgbClr val="000000"/>
                </a:solidFill>
                <a:latin typeface="Arial" panose="020B0604020202020204"/>
              </a:rPr>
              <a:t>Примечание</a:t>
            </a:r>
            <a:r>
              <a:rPr lang="en-US" sz="700" dirty="0">
                <a:solidFill>
                  <a:srgbClr val="000000"/>
                </a:solidFill>
                <a:latin typeface="Arial" panose="020B0604020202020204"/>
              </a:rPr>
              <a:t>: </a:t>
            </a:r>
            <a:r>
              <a:rPr lang="ru-RU" sz="700" dirty="0">
                <a:solidFill>
                  <a:srgbClr val="000000"/>
                </a:solidFill>
                <a:latin typeface="Arial" panose="020B0604020202020204"/>
              </a:rPr>
              <a:t>Высокий уровень сывороточного</a:t>
            </a:r>
            <a:r>
              <a:rPr lang="en-US" sz="700" dirty="0">
                <a:solidFill>
                  <a:srgbClr val="000000"/>
                </a:solidFill>
                <a:latin typeface="Arial" panose="020B0604020202020204"/>
              </a:rPr>
              <a:t> </a:t>
            </a:r>
            <a:r>
              <a:rPr lang="en-US" sz="700" dirty="0" err="1">
                <a:solidFill>
                  <a:srgbClr val="000000"/>
                </a:solidFill>
                <a:latin typeface="Arial" panose="020B0604020202020204"/>
              </a:rPr>
              <a:t>IgE</a:t>
            </a:r>
            <a:r>
              <a:rPr lang="en-US" sz="700" dirty="0">
                <a:solidFill>
                  <a:srgbClr val="000000"/>
                </a:solidFill>
                <a:latin typeface="Arial" panose="020B0604020202020204"/>
              </a:rPr>
              <a:t> ≥150 </a:t>
            </a:r>
            <a:r>
              <a:rPr lang="ru-RU" sz="700" dirty="0" err="1">
                <a:solidFill>
                  <a:srgbClr val="000000"/>
                </a:solidFill>
                <a:latin typeface="Arial" panose="020B0604020202020204"/>
              </a:rPr>
              <a:t>кЕ</a:t>
            </a:r>
            <a:r>
              <a:rPr lang="en-US" sz="700" dirty="0">
                <a:solidFill>
                  <a:srgbClr val="000000"/>
                </a:solidFill>
                <a:latin typeface="Arial" panose="020B0604020202020204"/>
              </a:rPr>
              <a:t>/</a:t>
            </a:r>
            <a:r>
              <a:rPr lang="ru-RU" sz="700" dirty="0">
                <a:solidFill>
                  <a:srgbClr val="000000"/>
                </a:solidFill>
                <a:latin typeface="Arial" panose="020B0604020202020204"/>
              </a:rPr>
              <a:t>л</a:t>
            </a:r>
            <a:r>
              <a:rPr lang="en-US" sz="700" dirty="0">
                <a:solidFill>
                  <a:srgbClr val="000000"/>
                </a:solidFill>
                <a:latin typeface="Arial" panose="020B0604020202020204"/>
              </a:rPr>
              <a:t>; </a:t>
            </a:r>
            <a:r>
              <a:rPr lang="ru-RU" sz="700" dirty="0">
                <a:solidFill>
                  <a:srgbClr val="000000"/>
                </a:solidFill>
                <a:latin typeface="Arial" panose="020B0604020202020204"/>
              </a:rPr>
              <a:t>Низкий уровень сывороточного </a:t>
            </a:r>
            <a:r>
              <a:rPr lang="en-US" sz="700" dirty="0" err="1">
                <a:solidFill>
                  <a:srgbClr val="000000"/>
                </a:solidFill>
                <a:latin typeface="Arial" panose="020B0604020202020204"/>
              </a:rPr>
              <a:t>IgE</a:t>
            </a:r>
            <a:r>
              <a:rPr lang="ru-RU" sz="700" dirty="0">
                <a:solidFill>
                  <a:srgbClr val="000000"/>
                </a:solidFill>
                <a:latin typeface="Arial" panose="020B0604020202020204"/>
              </a:rPr>
              <a:t> </a:t>
            </a:r>
            <a:r>
              <a:rPr lang="en-US" sz="700" dirty="0">
                <a:solidFill>
                  <a:srgbClr val="000000"/>
                </a:solidFill>
                <a:latin typeface="Arial" panose="020B0604020202020204"/>
              </a:rPr>
              <a:t>&lt;150 </a:t>
            </a:r>
            <a:r>
              <a:rPr lang="ru-RU" sz="700" dirty="0" err="1">
                <a:solidFill>
                  <a:srgbClr val="000000"/>
                </a:solidFill>
                <a:latin typeface="Arial" panose="020B0604020202020204"/>
              </a:rPr>
              <a:t>кЕ</a:t>
            </a:r>
            <a:r>
              <a:rPr lang="ru-RU" sz="700" dirty="0">
                <a:solidFill>
                  <a:srgbClr val="000000"/>
                </a:solidFill>
                <a:latin typeface="Arial" panose="020B0604020202020204"/>
              </a:rPr>
              <a:t>/л</a:t>
            </a:r>
            <a:r>
              <a:rPr lang="en-US" sz="700" dirty="0">
                <a:solidFill>
                  <a:srgbClr val="000000"/>
                </a:solidFill>
                <a:latin typeface="Arial" panose="020B0604020202020204"/>
              </a:rPr>
              <a:t>. </a:t>
            </a:r>
            <a:r>
              <a:rPr lang="ru-RU" sz="700" dirty="0">
                <a:solidFill>
                  <a:srgbClr val="000000"/>
                </a:solidFill>
                <a:latin typeface="Arial" panose="020B0604020202020204"/>
              </a:rPr>
              <a:t>Номинальное значение - </a:t>
            </a:r>
            <a:r>
              <a:rPr lang="en-US" sz="700" dirty="0">
                <a:solidFill>
                  <a:srgbClr val="000000"/>
                </a:solidFill>
                <a:latin typeface="Arial" panose="020B0604020202020204"/>
              </a:rPr>
              <a:t>p. </a:t>
            </a:r>
            <a:r>
              <a:rPr lang="ru-RU" sz="700" b="1" dirty="0">
                <a:solidFill>
                  <a:srgbClr val="000000"/>
                </a:solidFill>
                <a:latin typeface="Arial" panose="020B0604020202020204"/>
              </a:rPr>
              <a:t>Критерии для аллергического статуса</a:t>
            </a:r>
            <a:r>
              <a:rPr lang="en-US" sz="700" b="1" baseline="30000" dirty="0">
                <a:solidFill>
                  <a:srgbClr val="000000"/>
                </a:solidFill>
                <a:latin typeface="Arial" panose="020B0604020202020204"/>
              </a:rPr>
              <a:t>a</a:t>
            </a:r>
            <a:r>
              <a:rPr lang="en-US" sz="700" b="1" dirty="0">
                <a:solidFill>
                  <a:srgbClr val="000000"/>
                </a:solidFill>
                <a:latin typeface="Arial" panose="020B0604020202020204"/>
              </a:rPr>
              <a:t>: </a:t>
            </a:r>
            <a:r>
              <a:rPr lang="ru-RU" sz="700" b="1" dirty="0" err="1">
                <a:solidFill>
                  <a:srgbClr val="000000"/>
                </a:solidFill>
                <a:latin typeface="Arial" panose="020B0604020202020204"/>
              </a:rPr>
              <a:t>атопия</a:t>
            </a:r>
            <a:r>
              <a:rPr lang="en-US" sz="700" b="1" baseline="30000" dirty="0">
                <a:solidFill>
                  <a:srgbClr val="000000"/>
                </a:solidFill>
                <a:latin typeface="Arial" panose="020B0604020202020204"/>
              </a:rPr>
              <a:t>b</a:t>
            </a:r>
            <a:r>
              <a:rPr lang="en-US" sz="700" b="1" dirty="0">
                <a:solidFill>
                  <a:srgbClr val="000000"/>
                </a:solidFill>
                <a:latin typeface="Arial" panose="020B0604020202020204"/>
              </a:rPr>
              <a:t> </a:t>
            </a:r>
            <a:r>
              <a:rPr lang="ru-RU" sz="700" b="1" dirty="0">
                <a:solidFill>
                  <a:srgbClr val="000000"/>
                </a:solidFill>
                <a:latin typeface="Arial" panose="020B0604020202020204"/>
              </a:rPr>
              <a:t>и уровень сывороточного </a:t>
            </a:r>
            <a:r>
              <a:rPr lang="en-US" sz="700" b="1" dirty="0" err="1">
                <a:solidFill>
                  <a:srgbClr val="000000"/>
                </a:solidFill>
                <a:latin typeface="Arial" panose="020B0604020202020204"/>
              </a:rPr>
              <a:t>IgE</a:t>
            </a:r>
            <a:r>
              <a:rPr lang="en-US" sz="700" b="1" dirty="0">
                <a:solidFill>
                  <a:srgbClr val="000000"/>
                </a:solidFill>
                <a:latin typeface="Arial" panose="020B0604020202020204"/>
              </a:rPr>
              <a:t>  30-700 </a:t>
            </a:r>
            <a:r>
              <a:rPr lang="ru-RU" sz="700" b="1" dirty="0" err="1">
                <a:solidFill>
                  <a:srgbClr val="000000"/>
                </a:solidFill>
                <a:latin typeface="Arial" panose="020B0604020202020204"/>
              </a:rPr>
              <a:t>кМЕ</a:t>
            </a:r>
            <a:r>
              <a:rPr lang="ru-RU" sz="700" b="1" dirty="0">
                <a:solidFill>
                  <a:srgbClr val="000000"/>
                </a:solidFill>
                <a:latin typeface="Arial" panose="020B0604020202020204"/>
              </a:rPr>
              <a:t>/л</a:t>
            </a:r>
            <a:r>
              <a:rPr lang="en-US" sz="700" b="1" dirty="0">
                <a:solidFill>
                  <a:srgbClr val="000000"/>
                </a:solidFill>
                <a:latin typeface="Arial" panose="020B0604020202020204"/>
              </a:rPr>
              <a:t>. </a:t>
            </a:r>
            <a:r>
              <a:rPr lang="en-US" sz="700" baseline="30000" dirty="0" err="1">
                <a:solidFill>
                  <a:srgbClr val="000000"/>
                </a:solidFill>
                <a:latin typeface="Arial" panose="020B0604020202020204"/>
              </a:rPr>
              <a:t>a</a:t>
            </a:r>
            <a:r>
              <a:rPr lang="en-US" sz="700" dirty="0" err="1">
                <a:solidFill>
                  <a:srgbClr val="000000"/>
                </a:solidFill>
                <a:latin typeface="Arial" panose="020B0604020202020204"/>
              </a:rPr>
              <a:t>A</a:t>
            </a:r>
            <a:r>
              <a:rPr lang="ru-RU" sz="700" dirty="0" err="1">
                <a:solidFill>
                  <a:srgbClr val="000000"/>
                </a:solidFill>
                <a:latin typeface="Arial" panose="020B0604020202020204"/>
              </a:rPr>
              <a:t>даптировано</a:t>
            </a:r>
            <a:r>
              <a:rPr lang="ru-RU" sz="700" dirty="0">
                <a:solidFill>
                  <a:srgbClr val="000000"/>
                </a:solidFill>
                <a:latin typeface="Arial" panose="020B0604020202020204"/>
              </a:rPr>
              <a:t> из критериев для терапии </a:t>
            </a:r>
            <a:r>
              <a:rPr lang="ru-RU" sz="700" dirty="0" err="1">
                <a:solidFill>
                  <a:srgbClr val="000000"/>
                </a:solidFill>
                <a:latin typeface="Arial" panose="020B0604020202020204"/>
              </a:rPr>
              <a:t>омализумабом</a:t>
            </a:r>
            <a:r>
              <a:rPr lang="en-US" sz="700" dirty="0">
                <a:solidFill>
                  <a:srgbClr val="000000"/>
                </a:solidFill>
                <a:latin typeface="Arial" panose="020B0604020202020204"/>
              </a:rPr>
              <a:t>; </a:t>
            </a:r>
            <a:r>
              <a:rPr lang="en-US" sz="700" baseline="30000" dirty="0">
                <a:solidFill>
                  <a:srgbClr val="000000"/>
                </a:solidFill>
                <a:latin typeface="Arial" panose="020B0604020202020204"/>
              </a:rPr>
              <a:t>b</a:t>
            </a:r>
            <a:r>
              <a:rPr lang="ru-RU" sz="700" dirty="0">
                <a:solidFill>
                  <a:srgbClr val="000000"/>
                </a:solidFill>
                <a:latin typeface="Arial" panose="020B0604020202020204"/>
              </a:rPr>
              <a:t>По</a:t>
            </a:r>
            <a:r>
              <a:rPr lang="en-US" sz="700" dirty="0">
                <a:solidFill>
                  <a:srgbClr val="000000"/>
                </a:solidFill>
                <a:latin typeface="Arial" panose="020B0604020202020204"/>
              </a:rPr>
              <a:t> </a:t>
            </a:r>
            <a:r>
              <a:rPr lang="ru-RU" sz="700" dirty="0">
                <a:solidFill>
                  <a:srgbClr val="000000"/>
                </a:solidFill>
                <a:latin typeface="Arial" panose="020B0604020202020204"/>
              </a:rPr>
              <a:t>результатам </a:t>
            </a:r>
            <a:r>
              <a:rPr lang="ru-RU" sz="700" dirty="0" err="1">
                <a:solidFill>
                  <a:srgbClr val="000000"/>
                </a:solidFill>
                <a:latin typeface="Arial" panose="020B0604020202020204"/>
              </a:rPr>
              <a:t>Фадиатоп</a:t>
            </a:r>
            <a:r>
              <a:rPr lang="ru-RU" sz="700" dirty="0">
                <a:solidFill>
                  <a:srgbClr val="000000"/>
                </a:solidFill>
                <a:latin typeface="Arial" panose="020B0604020202020204"/>
              </a:rPr>
              <a:t> теста, </a:t>
            </a:r>
            <a:r>
              <a:rPr lang="en-GB" sz="700" dirty="0">
                <a:solidFill>
                  <a:srgbClr val="000000"/>
                </a:solidFill>
                <a:latin typeface="Arial" panose="020B0604020202020204"/>
              </a:rPr>
              <a:t>AER</a:t>
            </a:r>
            <a:r>
              <a:rPr lang="ru-RU" sz="700" dirty="0">
                <a:solidFill>
                  <a:srgbClr val="000000"/>
                </a:solidFill>
                <a:latin typeface="Arial" panose="020B0604020202020204"/>
              </a:rPr>
              <a:t> (а</a:t>
            </a:r>
            <a:r>
              <a:rPr lang="en-GB" sz="700" dirty="0" err="1">
                <a:solidFill>
                  <a:srgbClr val="000000"/>
                </a:solidFill>
                <a:latin typeface="Arial" panose="020B0604020202020204"/>
              </a:rPr>
              <a:t>sthma</a:t>
            </a:r>
            <a:r>
              <a:rPr lang="en-GB" sz="700" dirty="0">
                <a:solidFill>
                  <a:srgbClr val="000000"/>
                </a:solidFill>
                <a:latin typeface="Arial" panose="020B0604020202020204"/>
              </a:rPr>
              <a:t> exacerbation rate</a:t>
            </a:r>
            <a:r>
              <a:rPr lang="ru-RU" sz="700" dirty="0">
                <a:solidFill>
                  <a:srgbClr val="000000"/>
                </a:solidFill>
                <a:latin typeface="Arial" panose="020B0604020202020204"/>
              </a:rPr>
              <a:t>) - частота обострений бронхиальной астмы</a:t>
            </a:r>
            <a:r>
              <a:rPr lang="en-US" sz="700" dirty="0">
                <a:solidFill>
                  <a:srgbClr val="000000"/>
                </a:solidFill>
                <a:latin typeface="Arial" panose="020B0604020202020204"/>
              </a:rPr>
              <a:t>; </a:t>
            </a:r>
            <a:r>
              <a:rPr lang="en-US" sz="700" dirty="0" err="1">
                <a:solidFill>
                  <a:srgbClr val="000000"/>
                </a:solidFill>
                <a:latin typeface="Arial" panose="020B0604020202020204"/>
              </a:rPr>
              <a:t>IgE</a:t>
            </a:r>
            <a:r>
              <a:rPr lang="en-US" sz="700" dirty="0">
                <a:solidFill>
                  <a:srgbClr val="000000"/>
                </a:solidFill>
                <a:latin typeface="Arial" panose="020B0604020202020204"/>
              </a:rPr>
              <a:t> </a:t>
            </a:r>
            <a:r>
              <a:rPr lang="ru-RU" sz="700" dirty="0">
                <a:solidFill>
                  <a:srgbClr val="000000"/>
                </a:solidFill>
                <a:latin typeface="Arial" panose="020B0604020202020204"/>
              </a:rPr>
              <a:t>- иммуноглобулин</a:t>
            </a:r>
            <a:r>
              <a:rPr lang="en-US" sz="700" dirty="0">
                <a:solidFill>
                  <a:srgbClr val="000000"/>
                </a:solidFill>
                <a:latin typeface="Arial" panose="020B0604020202020204"/>
              </a:rPr>
              <a:t> E. 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vs.- </a:t>
            </a:r>
            <a:r>
              <a:rPr lang="ru-RU" dirty="0">
                <a:solidFill>
                  <a:prstClr val="black"/>
                </a:solidFill>
                <a:latin typeface="Calibri" panose="020F0502020204030204"/>
              </a:rPr>
              <a:t>по сравнению с</a:t>
            </a:r>
            <a:endParaRPr lang="en-US" dirty="0">
              <a:solidFill>
                <a:srgbClr val="000000"/>
              </a:solidFill>
              <a:latin typeface="Arial" panose="020B0604020202020204"/>
            </a:endParaRPr>
          </a:p>
          <a:p>
            <a:pPr defTabSz="685749">
              <a:spcBef>
                <a:spcPts val="169"/>
              </a:spcBef>
              <a:buClr>
                <a:srgbClr val="7F134C"/>
              </a:buClr>
              <a:defRPr/>
            </a:pPr>
            <a:r>
              <a:rPr lang="en-US" sz="700" dirty="0">
                <a:solidFill>
                  <a:srgbClr val="000000"/>
                </a:solidFill>
                <a:latin typeface="Arial" panose="020B0604020202020204"/>
              </a:rPr>
              <a:t>1. </a:t>
            </a:r>
            <a:r>
              <a:rPr lang="en-US" sz="700" dirty="0" err="1">
                <a:solidFill>
                  <a:srgbClr val="000000"/>
                </a:solidFill>
                <a:latin typeface="Arial" panose="020B0604020202020204"/>
              </a:rPr>
              <a:t>Chipps</a:t>
            </a:r>
            <a:r>
              <a:rPr lang="en-US" sz="700" dirty="0">
                <a:solidFill>
                  <a:srgbClr val="000000"/>
                </a:solidFill>
                <a:latin typeface="Arial" panose="020B0604020202020204"/>
              </a:rPr>
              <a:t> BE et al. Article and supplementary data. </a:t>
            </a:r>
            <a:r>
              <a:rPr lang="en-US" sz="700" i="1" dirty="0">
                <a:solidFill>
                  <a:srgbClr val="000000"/>
                </a:solidFill>
                <a:latin typeface="Arial" panose="020B0604020202020204"/>
              </a:rPr>
              <a:t>Ann Allergy Asthma Immunol</a:t>
            </a:r>
            <a:r>
              <a:rPr lang="en-US" sz="700" dirty="0">
                <a:solidFill>
                  <a:srgbClr val="000000"/>
                </a:solidFill>
                <a:latin typeface="Arial" panose="020B0604020202020204"/>
              </a:rPr>
              <a:t>. 2018;120:504-511.e1; 2. </a:t>
            </a:r>
            <a:r>
              <a:rPr lang="en-US" sz="700" dirty="0" err="1">
                <a:solidFill>
                  <a:srgbClr val="000000"/>
                </a:solidFill>
                <a:latin typeface="Arial" panose="020B0604020202020204"/>
              </a:rPr>
              <a:t>Chipps</a:t>
            </a:r>
            <a:r>
              <a:rPr lang="en-US" sz="700" dirty="0">
                <a:solidFill>
                  <a:srgbClr val="000000"/>
                </a:solidFill>
                <a:latin typeface="Arial" panose="020B0604020202020204"/>
              </a:rPr>
              <a:t> BE et al. Poster presented at ACAAI Annual Scientific Meeting; October 26-30, 2017; Boston, MA, US.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6C389E-3A72-4D5A-B0C1-33E645A9F694}"/>
              </a:ext>
            </a:extLst>
          </p:cNvPr>
          <p:cNvSpPr txBox="1"/>
          <p:nvPr/>
        </p:nvSpPr>
        <p:spPr>
          <a:xfrm>
            <a:off x="255175" y="1981138"/>
            <a:ext cx="8458202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49">
              <a:lnSpc>
                <a:spcPct val="90000"/>
              </a:lnSpc>
              <a:buClr>
                <a:srgbClr val="7F134C"/>
              </a:buClr>
              <a:defRPr/>
            </a:pPr>
            <a:r>
              <a:rPr lang="ru-RU" sz="1400" b="1" kern="0" dirty="0">
                <a:solidFill>
                  <a:srgbClr val="0D3759"/>
                </a:solidFill>
                <a:latin typeface="Calibri" panose="020F0502020204030204"/>
              </a:rPr>
              <a:t>Объединенные данные исследований </a:t>
            </a:r>
            <a:r>
              <a:rPr lang="en-US" altLang="en-US" sz="1400" b="1" kern="0" dirty="0">
                <a:solidFill>
                  <a:srgbClr val="0D3759"/>
                </a:solidFill>
                <a:latin typeface="Calibri" panose="020F0502020204030204"/>
              </a:rPr>
              <a:t>SIROCCO/CALIMA</a:t>
            </a:r>
            <a:r>
              <a:rPr lang="en-US" altLang="en-US" sz="1400" b="1" kern="0" dirty="0">
                <a:solidFill>
                  <a:srgbClr val="0D3759"/>
                </a:solidFill>
                <a:latin typeface="Arial Narrow"/>
              </a:rPr>
              <a:t>: </a:t>
            </a:r>
            <a:r>
              <a:rPr lang="ru-RU" altLang="en-US" sz="1400" b="1" kern="0" dirty="0">
                <a:solidFill>
                  <a:srgbClr val="0D3759"/>
                </a:solidFill>
                <a:latin typeface="Calibri" panose="020F0502020204030204"/>
              </a:rPr>
              <a:t>Снижение частоты обострений астмы в зависимости от </a:t>
            </a:r>
            <a:r>
              <a:rPr lang="ru-RU" altLang="en-US" sz="1400" b="1" kern="0" dirty="0" err="1">
                <a:solidFill>
                  <a:srgbClr val="0D3759"/>
                </a:solidFill>
                <a:latin typeface="Calibri" panose="020F0502020204030204"/>
              </a:rPr>
              <a:t>атопического</a:t>
            </a:r>
            <a:r>
              <a:rPr lang="ru-RU" altLang="en-US" sz="1400" b="1" kern="0" dirty="0">
                <a:solidFill>
                  <a:srgbClr val="0D3759"/>
                </a:solidFill>
                <a:latin typeface="Calibri" panose="020F0502020204030204"/>
              </a:rPr>
              <a:t> статуса и числа эозинофилов</a:t>
            </a:r>
            <a:r>
              <a:rPr lang="en-US" sz="1400" b="1" kern="0" baseline="30000" dirty="0">
                <a:solidFill>
                  <a:srgbClr val="0D3759"/>
                </a:solidFill>
                <a:latin typeface="Calibri" panose="020F0502020204030204"/>
              </a:rPr>
              <a:t>1,2</a:t>
            </a:r>
            <a:endParaRPr lang="en-US" sz="1400" b="1" kern="0" dirty="0">
              <a:solidFill>
                <a:srgbClr val="0D3759"/>
              </a:solidFill>
              <a:latin typeface="Calibri" panose="020F0502020204030204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5ADA82A-3B6C-4E1A-A97C-04711719B14B}"/>
              </a:ext>
            </a:extLst>
          </p:cNvPr>
          <p:cNvGrpSpPr/>
          <p:nvPr/>
        </p:nvGrpSpPr>
        <p:grpSpPr>
          <a:xfrm>
            <a:off x="241278" y="2772775"/>
            <a:ext cx="4162953" cy="2545276"/>
            <a:chOff x="321701" y="2448016"/>
            <a:chExt cx="5550603" cy="339369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DDEC0B5-7FD9-4931-9F80-9F35AD0BB0D1}"/>
                </a:ext>
              </a:extLst>
            </p:cNvPr>
            <p:cNvGrpSpPr/>
            <p:nvPr/>
          </p:nvGrpSpPr>
          <p:grpSpPr>
            <a:xfrm>
              <a:off x="861392" y="2448016"/>
              <a:ext cx="5010912" cy="3393699"/>
              <a:chOff x="6648839" y="1712375"/>
              <a:chExt cx="5010912" cy="3393699"/>
            </a:xfrm>
          </p:grpSpPr>
          <p:graphicFrame>
            <p:nvGraphicFramePr>
              <p:cNvPr id="20" name="Chart 19">
                <a:extLst>
                  <a:ext uri="{FF2B5EF4-FFF2-40B4-BE49-F238E27FC236}">
                    <a16:creationId xmlns:a16="http://schemas.microsoft.com/office/drawing/2014/main" id="{8D6C1E27-B43F-457F-8ECC-B1E0A00DACE6}"/>
                  </a:ext>
                </a:extLst>
              </p:cNvPr>
              <p:cNvGraphicFramePr/>
              <p:nvPr/>
            </p:nvGraphicFramePr>
            <p:xfrm>
              <a:off x="6648839" y="2003339"/>
              <a:ext cx="5010912" cy="310273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BD38125-19B1-43EF-8E20-4C111D14B9B6}"/>
                  </a:ext>
                </a:extLst>
              </p:cNvPr>
              <p:cNvSpPr txBox="1"/>
              <p:nvPr/>
            </p:nvSpPr>
            <p:spPr>
              <a:xfrm>
                <a:off x="7833372" y="1811221"/>
                <a:ext cx="831062" cy="1662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defTabSz="685732">
                  <a:lnSpc>
                    <a:spcPct val="90000"/>
                  </a:lnSpc>
                  <a:spcBef>
                    <a:spcPts val="900"/>
                  </a:spcBef>
                  <a:buClr>
                    <a:srgbClr val="3D1053"/>
                  </a:buClr>
                  <a:defRPr/>
                </a:pPr>
                <a:r>
                  <a:rPr lang="ru-RU" sz="900" b="1" kern="0" dirty="0" err="1">
                    <a:solidFill>
                      <a:srgbClr val="1F1F1F"/>
                    </a:solidFill>
                    <a:latin typeface="Calibri" panose="020F0502020204030204"/>
                  </a:rPr>
                  <a:t>Атопия</a:t>
                </a:r>
                <a:endParaRPr lang="en-US" sz="900" b="1" kern="0" dirty="0">
                  <a:solidFill>
                    <a:srgbClr val="1F1F1F"/>
                  </a:solidFill>
                  <a:latin typeface="Calibri" panose="020F0502020204030204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87A4E7C5-EAB7-4478-8BC0-BE2DB78F04B8}"/>
                  </a:ext>
                </a:extLst>
              </p:cNvPr>
              <p:cNvSpPr txBox="1"/>
              <p:nvPr/>
            </p:nvSpPr>
            <p:spPr>
              <a:xfrm>
                <a:off x="8646290" y="1712375"/>
                <a:ext cx="611940" cy="33239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defTabSz="685732">
                  <a:lnSpc>
                    <a:spcPct val="90000"/>
                  </a:lnSpc>
                  <a:spcBef>
                    <a:spcPts val="900"/>
                  </a:spcBef>
                  <a:buClr>
                    <a:srgbClr val="3D1053"/>
                  </a:buClr>
                  <a:defRPr/>
                </a:pPr>
                <a:r>
                  <a:rPr lang="ru-RU" sz="900" b="1" kern="0" dirty="0">
                    <a:solidFill>
                      <a:srgbClr val="1F1F1F"/>
                    </a:solidFill>
                    <a:latin typeface="Calibri" panose="020F0502020204030204"/>
                  </a:rPr>
                  <a:t>Без </a:t>
                </a:r>
                <a:r>
                  <a:rPr lang="ru-RU" sz="900" b="1" kern="0" dirty="0" err="1">
                    <a:solidFill>
                      <a:srgbClr val="1F1F1F"/>
                    </a:solidFill>
                    <a:latin typeface="Calibri" panose="020F0502020204030204"/>
                  </a:rPr>
                  <a:t>атопии</a:t>
                </a:r>
                <a:endParaRPr lang="en-US" sz="900" b="1" kern="0" dirty="0">
                  <a:solidFill>
                    <a:srgbClr val="1F1F1F"/>
                  </a:solidFill>
                  <a:latin typeface="Calibri" panose="020F0502020204030204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6CB72AA-AF72-457B-8962-BBD8B51EC25D}"/>
                  </a:ext>
                </a:extLst>
              </p:cNvPr>
              <p:cNvSpPr txBox="1"/>
              <p:nvPr/>
            </p:nvSpPr>
            <p:spPr>
              <a:xfrm>
                <a:off x="10915546" y="1725651"/>
                <a:ext cx="640080" cy="33239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defTabSz="514301">
                  <a:lnSpc>
                    <a:spcPct val="90000"/>
                  </a:lnSpc>
                  <a:spcBef>
                    <a:spcPts val="675"/>
                  </a:spcBef>
                  <a:buClr>
                    <a:srgbClr val="7F134C"/>
                  </a:buClr>
                  <a:defRPr/>
                </a:pPr>
                <a:r>
                  <a:rPr lang="ru-RU" sz="900" b="1" kern="0" dirty="0">
                    <a:solidFill>
                      <a:srgbClr val="1F1F1F"/>
                    </a:solidFill>
                    <a:latin typeface="Calibri" panose="020F0502020204030204"/>
                  </a:rPr>
                  <a:t>Низкий </a:t>
                </a:r>
                <a:r>
                  <a:rPr lang="en-US" sz="900" b="1" kern="0" dirty="0" err="1">
                    <a:solidFill>
                      <a:srgbClr val="1F1F1F"/>
                    </a:solidFill>
                    <a:latin typeface="Calibri" panose="020F0502020204030204"/>
                  </a:rPr>
                  <a:t>IgE</a:t>
                </a:r>
                <a:r>
                  <a:rPr lang="en-US" sz="900" b="1" kern="0" dirty="0">
                    <a:solidFill>
                      <a:srgbClr val="1F1F1F"/>
                    </a:solidFill>
                    <a:latin typeface="Calibri" panose="020F0502020204030204"/>
                  </a:rPr>
                  <a:t> </a:t>
                </a:r>
              </a:p>
            </p:txBody>
          </p:sp>
          <p:sp>
            <p:nvSpPr>
              <p:cNvPr id="24" name="TextBox 8">
                <a:extLst>
                  <a:ext uri="{FF2B5EF4-FFF2-40B4-BE49-F238E27FC236}">
                    <a16:creationId xmlns:a16="http://schemas.microsoft.com/office/drawing/2014/main" id="{F1BE33D4-A3F7-4C83-8C33-7625F8D10E83}"/>
                  </a:ext>
                </a:extLst>
              </p:cNvPr>
              <p:cNvSpPr txBox="1"/>
              <p:nvPr/>
            </p:nvSpPr>
            <p:spPr>
              <a:xfrm>
                <a:off x="10158771" y="1725651"/>
                <a:ext cx="703772" cy="33239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732">
                  <a:lnSpc>
                    <a:spcPct val="90000"/>
                  </a:lnSpc>
                  <a:spcBef>
                    <a:spcPts val="900"/>
                  </a:spcBef>
                  <a:buClr>
                    <a:srgbClr val="3D1053"/>
                  </a:buClr>
                  <a:defRPr/>
                </a:pPr>
                <a:r>
                  <a:rPr lang="ru-RU" sz="900" b="1" kern="0" dirty="0">
                    <a:solidFill>
                      <a:srgbClr val="1F1F1F"/>
                    </a:solidFill>
                    <a:latin typeface="Arial" panose="020B0604020202020204"/>
                    <a:cs typeface="Arial" panose="020B0604020202020204" pitchFamily="34" charset="0"/>
                  </a:rPr>
                  <a:t>Высокий </a:t>
                </a:r>
                <a:r>
                  <a:rPr lang="en-US" sz="900" b="1" kern="0" dirty="0" err="1">
                    <a:solidFill>
                      <a:srgbClr val="1F1F1F"/>
                    </a:solidFill>
                    <a:latin typeface="Arial" panose="020B0604020202020204"/>
                    <a:cs typeface="Arial" panose="020B0604020202020204" pitchFamily="34" charset="0"/>
                  </a:rPr>
                  <a:t>IgE</a:t>
                </a:r>
                <a:r>
                  <a:rPr lang="en-US" sz="900" b="1" kern="0" dirty="0">
                    <a:solidFill>
                      <a:srgbClr val="1F1F1F"/>
                    </a:solidFill>
                    <a:latin typeface="Arial" panose="020B0604020202020204"/>
                  </a:rPr>
                  <a:t> </a:t>
                </a:r>
                <a:endParaRPr lang="en-US" sz="900" b="1" kern="0" dirty="0">
                  <a:solidFill>
                    <a:srgbClr val="1F1F1F"/>
                  </a:solidFill>
                  <a:latin typeface="Arial" panose="020B0604020202020204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364F678-C5B8-4BB2-91C4-68303CFE1B13}"/>
                </a:ext>
              </a:extLst>
            </p:cNvPr>
            <p:cNvSpPr txBox="1"/>
            <p:nvPr/>
          </p:nvSpPr>
          <p:spPr>
            <a:xfrm rot="16200000">
              <a:off x="-876994" y="3953774"/>
              <a:ext cx="2908299" cy="510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4301">
                <a:lnSpc>
                  <a:spcPct val="90000"/>
                </a:lnSpc>
                <a:spcBef>
                  <a:spcPts val="675"/>
                </a:spcBef>
                <a:buClr>
                  <a:srgbClr val="7F134C"/>
                </a:buClr>
                <a:defRPr/>
              </a:pPr>
              <a:r>
                <a:rPr lang="en-US" sz="1050" b="1" kern="0" dirty="0">
                  <a:solidFill>
                    <a:srgbClr val="000000"/>
                  </a:solidFill>
                  <a:latin typeface="Calibri" panose="020F0502020204030204"/>
                  <a:ea typeface="ＭＳ Ｐゴシック" panose="020B0600070205080204" pitchFamily="34" charset="-128"/>
                </a:rPr>
                <a:t>C</a:t>
              </a:r>
              <a:r>
                <a:rPr lang="ru-RU" sz="1050" b="1" kern="0" dirty="0" err="1">
                  <a:solidFill>
                    <a:srgbClr val="000000"/>
                  </a:solidFill>
                  <a:latin typeface="Calibri" panose="020F0502020204030204"/>
                  <a:ea typeface="ＭＳ Ｐゴシック" panose="020B0600070205080204" pitchFamily="34" charset="-128"/>
                </a:rPr>
                <a:t>нижение</a:t>
              </a:r>
              <a:r>
                <a:rPr lang="ru-RU" sz="1050" b="1" kern="0" dirty="0">
                  <a:solidFill>
                    <a:srgbClr val="000000"/>
                  </a:solidFill>
                  <a:latin typeface="Calibri" panose="020F0502020204030204"/>
                  <a:ea typeface="ＭＳ Ｐゴシック" panose="020B0600070205080204" pitchFamily="34" charset="-128"/>
                </a:rPr>
                <a:t> риска обострений </a:t>
              </a:r>
              <a:r>
                <a:rPr lang="en-US" sz="1050" b="1" kern="0" dirty="0">
                  <a:solidFill>
                    <a:srgbClr val="000000"/>
                  </a:solidFill>
                  <a:latin typeface="Calibri" panose="020F0502020204030204"/>
                  <a:ea typeface="ＭＳ Ｐゴシック" panose="020B0600070205080204" pitchFamily="34" charset="-128"/>
                </a:rPr>
                <a:t> vs. </a:t>
              </a:r>
              <a:r>
                <a:rPr lang="ru-RU" sz="1050" b="1" kern="0" dirty="0">
                  <a:solidFill>
                    <a:srgbClr val="000000"/>
                  </a:solidFill>
                  <a:latin typeface="Calibri" panose="020F0502020204030204"/>
                  <a:ea typeface="ＭＳ Ｐゴシック" panose="020B0600070205080204" pitchFamily="34" charset="-128"/>
                </a:rPr>
                <a:t>плацебо</a:t>
              </a:r>
              <a:r>
                <a:rPr lang="en-US" sz="1050" b="1" kern="0" dirty="0">
                  <a:solidFill>
                    <a:srgbClr val="000000"/>
                  </a:solidFill>
                  <a:latin typeface="Calibri" panose="020F0502020204030204"/>
                  <a:ea typeface="ＭＳ Ｐゴシック" panose="020B0600070205080204" pitchFamily="34" charset="-128"/>
                </a:rPr>
                <a:t>, %</a:t>
              </a:r>
            </a:p>
          </p:txBody>
        </p:sp>
        <p:sp>
          <p:nvSpPr>
            <p:cNvPr id="10" name="TextBox 38">
              <a:extLst>
                <a:ext uri="{FF2B5EF4-FFF2-40B4-BE49-F238E27FC236}">
                  <a16:creationId xmlns:a16="http://schemas.microsoft.com/office/drawing/2014/main" id="{420B0EB7-969F-4C78-BB48-347854B7A820}"/>
                </a:ext>
              </a:extLst>
            </p:cNvPr>
            <p:cNvSpPr txBox="1"/>
            <p:nvPr/>
          </p:nvSpPr>
          <p:spPr>
            <a:xfrm>
              <a:off x="2113931" y="5075280"/>
              <a:ext cx="6074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defTabSz="685749">
                <a:defRPr/>
              </a:pPr>
              <a:r>
                <a:rPr lang="es-ES" sz="1050" kern="0" dirty="0">
                  <a:solidFill>
                    <a:srgbClr val="000000"/>
                  </a:solidFill>
                  <a:latin typeface="Arial" panose="020B0604020202020204"/>
                </a:rPr>
                <a:t>40%</a:t>
              </a:r>
            </a:p>
          </p:txBody>
        </p:sp>
        <p:sp>
          <p:nvSpPr>
            <p:cNvPr id="11" name="TextBox 38">
              <a:extLst>
                <a:ext uri="{FF2B5EF4-FFF2-40B4-BE49-F238E27FC236}">
                  <a16:creationId xmlns:a16="http://schemas.microsoft.com/office/drawing/2014/main" id="{122B8D12-96EA-47FB-AC61-FA9242A334C8}"/>
                </a:ext>
              </a:extLst>
            </p:cNvPr>
            <p:cNvSpPr txBox="1"/>
            <p:nvPr/>
          </p:nvSpPr>
          <p:spPr>
            <a:xfrm>
              <a:off x="2821005" y="5395358"/>
              <a:ext cx="6074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defTabSz="685749">
                <a:defRPr/>
              </a:pPr>
              <a:r>
                <a:rPr lang="es-ES" sz="1050" kern="0" dirty="0">
                  <a:solidFill>
                    <a:srgbClr val="000000"/>
                  </a:solidFill>
                  <a:latin typeface="Arial" panose="020B0604020202020204"/>
                </a:rPr>
                <a:t>46%</a:t>
              </a:r>
            </a:p>
          </p:txBody>
        </p:sp>
        <p:sp>
          <p:nvSpPr>
            <p:cNvPr id="12" name="TextBox 38">
              <a:extLst>
                <a:ext uri="{FF2B5EF4-FFF2-40B4-BE49-F238E27FC236}">
                  <a16:creationId xmlns:a16="http://schemas.microsoft.com/office/drawing/2014/main" id="{AB5D86AE-0401-462F-9C4D-7D85BED4C1A4}"/>
                </a:ext>
              </a:extLst>
            </p:cNvPr>
            <p:cNvSpPr txBox="1"/>
            <p:nvPr/>
          </p:nvSpPr>
          <p:spPr>
            <a:xfrm>
              <a:off x="4467666" y="5158483"/>
              <a:ext cx="6074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defTabSz="685749">
                <a:defRPr/>
              </a:pPr>
              <a:r>
                <a:rPr lang="es-ES" sz="1050" kern="0" dirty="0">
                  <a:solidFill>
                    <a:srgbClr val="000000"/>
                  </a:solidFill>
                  <a:latin typeface="Arial" panose="020B0604020202020204"/>
                </a:rPr>
                <a:t>42%</a:t>
              </a:r>
            </a:p>
          </p:txBody>
        </p:sp>
        <p:sp>
          <p:nvSpPr>
            <p:cNvPr id="13" name="TextBox 38">
              <a:extLst>
                <a:ext uri="{FF2B5EF4-FFF2-40B4-BE49-F238E27FC236}">
                  <a16:creationId xmlns:a16="http://schemas.microsoft.com/office/drawing/2014/main" id="{F3C88568-DB6D-455F-B335-D22A4A8165B5}"/>
                </a:ext>
              </a:extLst>
            </p:cNvPr>
            <p:cNvSpPr txBox="1"/>
            <p:nvPr/>
          </p:nvSpPr>
          <p:spPr>
            <a:xfrm>
              <a:off x="5176625" y="5206530"/>
              <a:ext cx="6074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defTabSz="685749">
                <a:defRPr/>
              </a:pPr>
              <a:r>
                <a:rPr lang="es-ES" sz="1050" kern="0" dirty="0">
                  <a:solidFill>
                    <a:srgbClr val="000000"/>
                  </a:solidFill>
                  <a:latin typeface="Arial" panose="020B0604020202020204"/>
                </a:rPr>
                <a:t>43%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D752F40-E324-46A2-AE0F-271419843459}"/>
                </a:ext>
              </a:extLst>
            </p:cNvPr>
            <p:cNvSpPr txBox="1"/>
            <p:nvPr/>
          </p:nvSpPr>
          <p:spPr>
            <a:xfrm>
              <a:off x="785326" y="3216070"/>
              <a:ext cx="56452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49">
                <a:defRPr/>
              </a:pPr>
              <a:r>
                <a:rPr lang="en-US" sz="900" b="1" kern="0" dirty="0">
                  <a:solidFill>
                    <a:srgbClr val="000000"/>
                  </a:solidFill>
                  <a:latin typeface="Calibri" panose="020F0502020204030204"/>
                </a:rPr>
                <a:t>10%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BF6B1C2-3F7A-4C35-82DE-74993DD54A60}"/>
                </a:ext>
              </a:extLst>
            </p:cNvPr>
            <p:cNvSpPr txBox="1"/>
            <p:nvPr/>
          </p:nvSpPr>
          <p:spPr>
            <a:xfrm>
              <a:off x="762894" y="3757588"/>
              <a:ext cx="56452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49">
                <a:defRPr/>
              </a:pPr>
              <a:r>
                <a:rPr lang="en-US" sz="900" b="1" kern="0" dirty="0">
                  <a:solidFill>
                    <a:srgbClr val="000000"/>
                  </a:solidFill>
                  <a:latin typeface="Calibri" panose="020F0502020204030204"/>
                </a:rPr>
                <a:t>20%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7E9BB54-17A2-48B3-B462-44A159A5D9A2}"/>
                </a:ext>
              </a:extLst>
            </p:cNvPr>
            <p:cNvSpPr txBox="1"/>
            <p:nvPr/>
          </p:nvSpPr>
          <p:spPr>
            <a:xfrm>
              <a:off x="757524" y="4277501"/>
              <a:ext cx="56452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49">
                <a:defRPr/>
              </a:pPr>
              <a:r>
                <a:rPr lang="en-US" sz="900" b="1" kern="0" dirty="0">
                  <a:solidFill>
                    <a:srgbClr val="000000"/>
                  </a:solidFill>
                  <a:latin typeface="Calibri" panose="020F0502020204030204"/>
                </a:rPr>
                <a:t>30%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0A45872-A84F-4340-8E16-47B65AD12D9A}"/>
                </a:ext>
              </a:extLst>
            </p:cNvPr>
            <p:cNvSpPr txBox="1"/>
            <p:nvPr/>
          </p:nvSpPr>
          <p:spPr>
            <a:xfrm>
              <a:off x="721134" y="4820514"/>
              <a:ext cx="56452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49">
                <a:defRPr/>
              </a:pPr>
              <a:r>
                <a:rPr lang="en-US" sz="900" b="1" kern="0" dirty="0">
                  <a:solidFill>
                    <a:srgbClr val="000000"/>
                  </a:solidFill>
                  <a:latin typeface="Calibri" panose="020F0502020204030204"/>
                </a:rPr>
                <a:t>40%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A962EAA-3216-434F-BB5D-452F22271435}"/>
                </a:ext>
              </a:extLst>
            </p:cNvPr>
            <p:cNvSpPr txBox="1"/>
            <p:nvPr/>
          </p:nvSpPr>
          <p:spPr>
            <a:xfrm>
              <a:off x="728570" y="5374693"/>
              <a:ext cx="56452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49">
                <a:defRPr/>
              </a:pPr>
              <a:r>
                <a:rPr lang="en-US" sz="900" b="1" kern="0" dirty="0">
                  <a:solidFill>
                    <a:srgbClr val="000000"/>
                  </a:solidFill>
                  <a:latin typeface="Calibri" panose="020F0502020204030204"/>
                </a:rPr>
                <a:t>50%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9A7F4DC-CC73-4927-B0CA-143044D9F665}"/>
                </a:ext>
              </a:extLst>
            </p:cNvPr>
            <p:cNvSpPr txBox="1"/>
            <p:nvPr/>
          </p:nvSpPr>
          <p:spPr>
            <a:xfrm>
              <a:off x="861394" y="2675495"/>
              <a:ext cx="319687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49">
                <a:defRPr/>
              </a:pPr>
              <a:r>
                <a:rPr lang="en-US" sz="900" b="1" kern="0" dirty="0">
                  <a:solidFill>
                    <a:srgbClr val="000000"/>
                  </a:solidFill>
                  <a:latin typeface="Calibri" panose="020F0502020204030204"/>
                </a:rPr>
                <a:t>0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5AE2039-5AF9-42E9-B12F-58E8391B4C5A}"/>
              </a:ext>
            </a:extLst>
          </p:cNvPr>
          <p:cNvGrpSpPr/>
          <p:nvPr/>
        </p:nvGrpSpPr>
        <p:grpSpPr>
          <a:xfrm>
            <a:off x="4550426" y="2947090"/>
            <a:ext cx="4162950" cy="2374667"/>
            <a:chOff x="321703" y="2675494"/>
            <a:chExt cx="5550601" cy="3166221"/>
          </a:xfrm>
        </p:grpSpPr>
        <p:graphicFrame>
          <p:nvGraphicFramePr>
            <p:cNvPr id="26" name="Chart 25">
              <a:extLst>
                <a:ext uri="{FF2B5EF4-FFF2-40B4-BE49-F238E27FC236}">
                  <a16:creationId xmlns:a16="http://schemas.microsoft.com/office/drawing/2014/main" id="{7EBC4D74-8BB6-4792-853D-558F7A26E289}"/>
                </a:ext>
              </a:extLst>
            </p:cNvPr>
            <p:cNvGraphicFramePr/>
            <p:nvPr/>
          </p:nvGraphicFramePr>
          <p:xfrm>
            <a:off x="861392" y="2738980"/>
            <a:ext cx="5010912" cy="310273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270215D-8292-4C10-8020-4B45F270CE14}"/>
                </a:ext>
              </a:extLst>
            </p:cNvPr>
            <p:cNvSpPr txBox="1"/>
            <p:nvPr/>
          </p:nvSpPr>
          <p:spPr>
            <a:xfrm rot="16200000">
              <a:off x="-876991" y="3964410"/>
              <a:ext cx="2908298" cy="510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4301">
                <a:lnSpc>
                  <a:spcPct val="90000"/>
                </a:lnSpc>
                <a:spcBef>
                  <a:spcPts val="675"/>
                </a:spcBef>
                <a:buClr>
                  <a:srgbClr val="7F134C"/>
                </a:buClr>
                <a:defRPr/>
              </a:pPr>
              <a:r>
                <a:rPr lang="en-US" sz="1050" b="1" kern="0" dirty="0">
                  <a:solidFill>
                    <a:srgbClr val="000000"/>
                  </a:solidFill>
                  <a:latin typeface="Calibri" panose="020F0502020204030204"/>
                  <a:ea typeface="ＭＳ Ｐゴシック" panose="020B0600070205080204" pitchFamily="34" charset="-128"/>
                </a:rPr>
                <a:t>C</a:t>
              </a:r>
              <a:r>
                <a:rPr lang="ru-RU" sz="1050" b="1" kern="0" dirty="0" err="1">
                  <a:solidFill>
                    <a:srgbClr val="000000"/>
                  </a:solidFill>
                  <a:latin typeface="Calibri" panose="020F0502020204030204"/>
                  <a:ea typeface="ＭＳ Ｐゴシック" panose="020B0600070205080204" pitchFamily="34" charset="-128"/>
                </a:rPr>
                <a:t>нижение</a:t>
              </a:r>
              <a:r>
                <a:rPr lang="ru-RU" sz="1050" b="1" kern="0" dirty="0">
                  <a:solidFill>
                    <a:srgbClr val="000000"/>
                  </a:solidFill>
                  <a:latin typeface="Calibri" panose="020F0502020204030204"/>
                  <a:ea typeface="ＭＳ Ｐゴシック" panose="020B0600070205080204" pitchFamily="34" charset="-128"/>
                </a:rPr>
                <a:t> риска обострений </a:t>
              </a:r>
              <a:r>
                <a:rPr lang="en-US" sz="1050" b="1" kern="0" dirty="0">
                  <a:solidFill>
                    <a:srgbClr val="000000"/>
                  </a:solidFill>
                  <a:latin typeface="Calibri" panose="020F0502020204030204"/>
                  <a:ea typeface="ＭＳ Ｐゴシック" panose="020B0600070205080204" pitchFamily="34" charset="-128"/>
                </a:rPr>
                <a:t>vs. </a:t>
              </a:r>
              <a:r>
                <a:rPr lang="ru-RU" sz="1050" b="1" kern="0" dirty="0">
                  <a:solidFill>
                    <a:srgbClr val="000000"/>
                  </a:solidFill>
                  <a:latin typeface="Calibri" panose="020F0502020204030204"/>
                  <a:ea typeface="ＭＳ Ｐゴシック" panose="020B0600070205080204" pitchFamily="34" charset="-128"/>
                </a:rPr>
                <a:t>плацебо</a:t>
              </a:r>
              <a:r>
                <a:rPr lang="en-US" sz="1050" b="1" kern="0" dirty="0">
                  <a:solidFill>
                    <a:srgbClr val="000000"/>
                  </a:solidFill>
                  <a:latin typeface="Calibri" panose="020F0502020204030204"/>
                  <a:ea typeface="ＭＳ Ｐゴシック" panose="020B0600070205080204" pitchFamily="34" charset="-128"/>
                </a:rPr>
                <a:t>, %</a:t>
              </a:r>
            </a:p>
          </p:txBody>
        </p:sp>
        <p:sp>
          <p:nvSpPr>
            <p:cNvPr id="28" name="TextBox 38">
              <a:extLst>
                <a:ext uri="{FF2B5EF4-FFF2-40B4-BE49-F238E27FC236}">
                  <a16:creationId xmlns:a16="http://schemas.microsoft.com/office/drawing/2014/main" id="{DBDE4BF3-1B57-4BC6-B38C-69235C14B125}"/>
                </a:ext>
              </a:extLst>
            </p:cNvPr>
            <p:cNvSpPr txBox="1"/>
            <p:nvPr/>
          </p:nvSpPr>
          <p:spPr>
            <a:xfrm>
              <a:off x="2118234" y="4289542"/>
              <a:ext cx="6074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defTabSz="685749">
                <a:defRPr/>
              </a:pPr>
              <a:r>
                <a:rPr lang="es-ES" sz="1050" kern="0" dirty="0">
                  <a:solidFill>
                    <a:srgbClr val="000000"/>
                  </a:solidFill>
                  <a:latin typeface="Arial" panose="020B0604020202020204"/>
                </a:rPr>
                <a:t>26%</a:t>
              </a:r>
            </a:p>
          </p:txBody>
        </p:sp>
        <p:sp>
          <p:nvSpPr>
            <p:cNvPr id="29" name="TextBox 38">
              <a:extLst>
                <a:ext uri="{FF2B5EF4-FFF2-40B4-BE49-F238E27FC236}">
                  <a16:creationId xmlns:a16="http://schemas.microsoft.com/office/drawing/2014/main" id="{FF536AAC-064E-4114-B9CB-29DC55826A91}"/>
                </a:ext>
              </a:extLst>
            </p:cNvPr>
            <p:cNvSpPr txBox="1"/>
            <p:nvPr/>
          </p:nvSpPr>
          <p:spPr>
            <a:xfrm>
              <a:off x="2821006" y="4768032"/>
              <a:ext cx="6074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defTabSz="685749">
                <a:defRPr/>
              </a:pPr>
              <a:r>
                <a:rPr lang="es-ES" sz="1050" kern="0" dirty="0">
                  <a:solidFill>
                    <a:srgbClr val="000000"/>
                  </a:solidFill>
                  <a:latin typeface="Arial" panose="020B0604020202020204"/>
                </a:rPr>
                <a:t>36%</a:t>
              </a:r>
            </a:p>
          </p:txBody>
        </p:sp>
        <p:sp>
          <p:nvSpPr>
            <p:cNvPr id="30" name="TextBox 38">
              <a:extLst>
                <a:ext uri="{FF2B5EF4-FFF2-40B4-BE49-F238E27FC236}">
                  <a16:creationId xmlns:a16="http://schemas.microsoft.com/office/drawing/2014/main" id="{A47E1B95-D802-48BA-87C1-48DD11986FDB}"/>
                </a:ext>
              </a:extLst>
            </p:cNvPr>
            <p:cNvSpPr txBox="1"/>
            <p:nvPr/>
          </p:nvSpPr>
          <p:spPr>
            <a:xfrm>
              <a:off x="4452680" y="4343750"/>
              <a:ext cx="6074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defTabSz="685749">
                <a:defRPr/>
              </a:pPr>
              <a:r>
                <a:rPr lang="es-ES" sz="1050" kern="0" dirty="0">
                  <a:solidFill>
                    <a:srgbClr val="000000"/>
                  </a:solidFill>
                  <a:latin typeface="Arial" panose="020B0604020202020204"/>
                </a:rPr>
                <a:t>27%</a:t>
              </a:r>
            </a:p>
          </p:txBody>
        </p:sp>
        <p:sp>
          <p:nvSpPr>
            <p:cNvPr id="31" name="TextBox 38">
              <a:extLst>
                <a:ext uri="{FF2B5EF4-FFF2-40B4-BE49-F238E27FC236}">
                  <a16:creationId xmlns:a16="http://schemas.microsoft.com/office/drawing/2014/main" id="{DA7DC3C5-399C-4129-924B-0398865064AD}"/>
                </a:ext>
              </a:extLst>
            </p:cNvPr>
            <p:cNvSpPr txBox="1"/>
            <p:nvPr/>
          </p:nvSpPr>
          <p:spPr>
            <a:xfrm>
              <a:off x="5142919" y="4343748"/>
              <a:ext cx="6074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defTabSz="685749">
                <a:defRPr/>
              </a:pPr>
              <a:r>
                <a:rPr lang="es-ES" sz="1050" kern="0" dirty="0">
                  <a:solidFill>
                    <a:srgbClr val="000000"/>
                  </a:solidFill>
                  <a:latin typeface="Arial" panose="020B0604020202020204"/>
                </a:rPr>
                <a:t>27%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5AAF33E-A926-40A1-9859-7EAF93AE39C0}"/>
                </a:ext>
              </a:extLst>
            </p:cNvPr>
            <p:cNvSpPr txBox="1"/>
            <p:nvPr/>
          </p:nvSpPr>
          <p:spPr>
            <a:xfrm>
              <a:off x="763664" y="3222028"/>
              <a:ext cx="56452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49">
                <a:defRPr/>
              </a:pPr>
              <a:r>
                <a:rPr lang="en-US" sz="900" b="1" kern="0" dirty="0">
                  <a:solidFill>
                    <a:srgbClr val="000000"/>
                  </a:solidFill>
                  <a:latin typeface="Calibri" panose="020F0502020204030204"/>
                </a:rPr>
                <a:t>10%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FA3E3F6-E85C-4813-BD8E-CC208ABDEB41}"/>
                </a:ext>
              </a:extLst>
            </p:cNvPr>
            <p:cNvSpPr txBox="1"/>
            <p:nvPr/>
          </p:nvSpPr>
          <p:spPr>
            <a:xfrm>
              <a:off x="757523" y="3747999"/>
              <a:ext cx="56452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49">
                <a:defRPr/>
              </a:pPr>
              <a:r>
                <a:rPr lang="en-US" sz="900" b="1" kern="0" dirty="0">
                  <a:solidFill>
                    <a:srgbClr val="000000"/>
                  </a:solidFill>
                  <a:latin typeface="Calibri" panose="020F0502020204030204"/>
                </a:rPr>
                <a:t>20%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8083533-15B2-45BB-B0E9-8E23653B0681}"/>
                </a:ext>
              </a:extLst>
            </p:cNvPr>
            <p:cNvSpPr txBox="1"/>
            <p:nvPr/>
          </p:nvSpPr>
          <p:spPr>
            <a:xfrm>
              <a:off x="757523" y="4288134"/>
              <a:ext cx="56452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49">
                <a:defRPr/>
              </a:pPr>
              <a:r>
                <a:rPr lang="en-US" sz="900" b="1" kern="0" dirty="0">
                  <a:solidFill>
                    <a:srgbClr val="000000"/>
                  </a:solidFill>
                  <a:latin typeface="Calibri" panose="020F0502020204030204"/>
                </a:rPr>
                <a:t>30%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623E4BE-8FDE-4399-873E-FCA09B782864}"/>
                </a:ext>
              </a:extLst>
            </p:cNvPr>
            <p:cNvSpPr txBox="1"/>
            <p:nvPr/>
          </p:nvSpPr>
          <p:spPr>
            <a:xfrm>
              <a:off x="721132" y="4820516"/>
              <a:ext cx="56452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49">
                <a:defRPr/>
              </a:pPr>
              <a:r>
                <a:rPr lang="en-US" sz="900" b="1" kern="0" dirty="0">
                  <a:solidFill>
                    <a:srgbClr val="000000"/>
                  </a:solidFill>
                  <a:latin typeface="Calibri" panose="020F0502020204030204"/>
                </a:rPr>
                <a:t>40%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094917D-82D6-46FD-A682-AB803D1695D4}"/>
                </a:ext>
              </a:extLst>
            </p:cNvPr>
            <p:cNvSpPr txBox="1"/>
            <p:nvPr/>
          </p:nvSpPr>
          <p:spPr>
            <a:xfrm>
              <a:off x="728568" y="5374693"/>
              <a:ext cx="56452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49">
                <a:defRPr/>
              </a:pPr>
              <a:r>
                <a:rPr lang="en-US" sz="900" b="1" kern="0" dirty="0">
                  <a:solidFill>
                    <a:srgbClr val="000000"/>
                  </a:solidFill>
                  <a:latin typeface="Calibri" panose="020F0502020204030204"/>
                </a:rPr>
                <a:t>50%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CA3DED2-AAA4-4A3D-9D51-A97B37C513B0}"/>
                </a:ext>
              </a:extLst>
            </p:cNvPr>
            <p:cNvSpPr txBox="1"/>
            <p:nvPr/>
          </p:nvSpPr>
          <p:spPr>
            <a:xfrm>
              <a:off x="861392" y="2675494"/>
              <a:ext cx="319687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49">
                <a:defRPr/>
              </a:pPr>
              <a:r>
                <a:rPr lang="en-US" sz="900" b="1" kern="0" dirty="0">
                  <a:solidFill>
                    <a:srgbClr val="000000"/>
                  </a:solidFill>
                  <a:latin typeface="Calibri" panose="020F0502020204030204"/>
                </a:rPr>
                <a:t>0</a:t>
              </a:r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5D4631B8-4EEB-4B53-A3E1-40697F874576}"/>
              </a:ext>
            </a:extLst>
          </p:cNvPr>
          <p:cNvSpPr/>
          <p:nvPr/>
        </p:nvSpPr>
        <p:spPr>
          <a:xfrm>
            <a:off x="945018" y="2459160"/>
            <a:ext cx="3537762" cy="19761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 algn="ctr" defTabSz="685715">
              <a:lnSpc>
                <a:spcPct val="107000"/>
              </a:lnSpc>
              <a:defRPr/>
            </a:pPr>
            <a:r>
              <a:rPr lang="en-US" sz="1200" b="1" dirty="0">
                <a:solidFill>
                  <a:srgbClr val="0D3759"/>
                </a:solidFill>
                <a:latin typeface="Calibri" panose="020F0502020204030204"/>
                <a:ea typeface="ＭＳ Ｐゴシック" panose="020B0600070205080204" pitchFamily="34" charset="-128"/>
              </a:rPr>
              <a:t>AER (</a:t>
            </a:r>
            <a:r>
              <a:rPr lang="ru-RU" sz="1200" b="1" dirty="0">
                <a:solidFill>
                  <a:srgbClr val="0D3759"/>
                </a:solidFill>
                <a:latin typeface="Calibri" panose="020F0502020204030204"/>
                <a:ea typeface="ＭＳ Ｐゴシック" panose="020B0600070205080204" pitchFamily="34" charset="-128"/>
              </a:rPr>
              <a:t>эозинофилы в крови</a:t>
            </a:r>
            <a:r>
              <a:rPr lang="en-US" sz="1200" b="1" dirty="0">
                <a:solidFill>
                  <a:srgbClr val="0D3759"/>
                </a:solidFill>
                <a:latin typeface="Calibri" panose="020F0502020204030204"/>
                <a:ea typeface="ＭＳ Ｐゴシック" panose="020B0600070205080204" pitchFamily="34" charset="-128"/>
              </a:rPr>
              <a:t>≥300 </a:t>
            </a:r>
            <a:r>
              <a:rPr lang="ru-RU" sz="1200" b="1" dirty="0">
                <a:solidFill>
                  <a:srgbClr val="0D3759"/>
                </a:solidFill>
                <a:latin typeface="Calibri" panose="020F0502020204030204"/>
                <a:ea typeface="ＭＳ Ｐゴシック" panose="020B0600070205080204" pitchFamily="34" charset="-128"/>
              </a:rPr>
              <a:t>клеток</a:t>
            </a:r>
            <a:r>
              <a:rPr lang="en-US" sz="1200" b="1" dirty="0">
                <a:solidFill>
                  <a:srgbClr val="0D3759"/>
                </a:solidFill>
                <a:latin typeface="Calibri" panose="020F0502020204030204"/>
                <a:ea typeface="ＭＳ Ｐゴシック" panose="020B0600070205080204" pitchFamily="34" charset="-128"/>
              </a:rPr>
              <a:t>/</a:t>
            </a:r>
            <a:r>
              <a:rPr lang="ru-RU" sz="1200" b="1" dirty="0" err="1">
                <a:solidFill>
                  <a:srgbClr val="0D3759"/>
                </a:solidFill>
                <a:latin typeface="Calibri" panose="020F0502020204030204"/>
                <a:ea typeface="ＭＳ Ｐゴシック" panose="020B0600070205080204" pitchFamily="34" charset="-128"/>
              </a:rPr>
              <a:t>мкл</a:t>
            </a:r>
            <a:r>
              <a:rPr lang="en-US" sz="1200" b="1" dirty="0">
                <a:solidFill>
                  <a:srgbClr val="0D3759"/>
                </a:solidFill>
                <a:latin typeface="Calibri" panose="020F0502020204030204"/>
                <a:ea typeface="ＭＳ Ｐゴシック" panose="020B0600070205080204" pitchFamily="34" charset="-128"/>
              </a:rPr>
              <a:t>)</a:t>
            </a:r>
            <a:endParaRPr lang="en-US" sz="1200" b="1" dirty="0">
              <a:solidFill>
                <a:srgbClr val="0D3759"/>
              </a:solidFill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CAA596B-BC64-44FD-BA15-46733D942B56}"/>
              </a:ext>
            </a:extLst>
          </p:cNvPr>
          <p:cNvSpPr/>
          <p:nvPr/>
        </p:nvSpPr>
        <p:spPr>
          <a:xfrm>
            <a:off x="5261843" y="2459160"/>
            <a:ext cx="3443473" cy="19761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 algn="ctr" defTabSz="685715">
              <a:lnSpc>
                <a:spcPct val="107000"/>
              </a:lnSpc>
              <a:defRPr/>
            </a:pPr>
            <a:r>
              <a:rPr lang="en-US" sz="1200" b="1" dirty="0">
                <a:solidFill>
                  <a:srgbClr val="0D3759"/>
                </a:solidFill>
                <a:latin typeface="Calibri" panose="020F0502020204030204"/>
                <a:ea typeface="ＭＳ Ｐゴシック" panose="020B0600070205080204" pitchFamily="34" charset="-128"/>
              </a:rPr>
              <a:t>AER (</a:t>
            </a:r>
            <a:r>
              <a:rPr lang="ru-RU" sz="1200" b="1" dirty="0">
                <a:solidFill>
                  <a:srgbClr val="0D3759"/>
                </a:solidFill>
                <a:latin typeface="Calibri" panose="020F0502020204030204"/>
                <a:ea typeface="ＭＳ Ｐゴシック" panose="020B0600070205080204" pitchFamily="34" charset="-128"/>
              </a:rPr>
              <a:t>эозинофилы в крови </a:t>
            </a:r>
            <a:r>
              <a:rPr lang="en-US" sz="1200" b="1" dirty="0">
                <a:solidFill>
                  <a:srgbClr val="0D3759"/>
                </a:solidFill>
                <a:latin typeface="Calibri" panose="020F0502020204030204"/>
                <a:ea typeface="ＭＳ Ｐゴシック" panose="020B0600070205080204" pitchFamily="34" charset="-128"/>
              </a:rPr>
              <a:t>&lt;300 </a:t>
            </a:r>
            <a:r>
              <a:rPr lang="ru-RU" sz="1200" b="1" dirty="0">
                <a:solidFill>
                  <a:srgbClr val="0D3759"/>
                </a:solidFill>
                <a:latin typeface="Calibri" panose="020F0502020204030204"/>
                <a:ea typeface="ＭＳ Ｐゴシック" panose="020B0600070205080204" pitchFamily="34" charset="-128"/>
              </a:rPr>
              <a:t>клеток</a:t>
            </a:r>
            <a:r>
              <a:rPr lang="en-US" sz="1200" b="1" dirty="0">
                <a:solidFill>
                  <a:srgbClr val="0D3759"/>
                </a:solidFill>
                <a:latin typeface="Calibri" panose="020F0502020204030204"/>
                <a:ea typeface="ＭＳ Ｐゴシック" panose="020B0600070205080204" pitchFamily="34" charset="-128"/>
              </a:rPr>
              <a:t>/</a:t>
            </a:r>
            <a:r>
              <a:rPr lang="ru-RU" sz="1200" b="1" dirty="0" err="1">
                <a:solidFill>
                  <a:srgbClr val="0D3759"/>
                </a:solidFill>
                <a:latin typeface="Calibri" panose="020F0502020204030204"/>
                <a:ea typeface="ＭＳ Ｐゴシック" panose="020B0600070205080204" pitchFamily="34" charset="-128"/>
              </a:rPr>
              <a:t>мкл</a:t>
            </a:r>
            <a:r>
              <a:rPr lang="en-US" sz="1200" b="1" dirty="0">
                <a:solidFill>
                  <a:srgbClr val="0D3759"/>
                </a:solidFill>
                <a:latin typeface="Calibri" panose="020F0502020204030204"/>
                <a:ea typeface="ＭＳ Ｐゴシック" panose="020B0600070205080204" pitchFamily="34" charset="-128"/>
              </a:rPr>
              <a:t>)</a:t>
            </a:r>
            <a:endParaRPr lang="en-US" sz="1200" b="1" dirty="0">
              <a:solidFill>
                <a:srgbClr val="0D3759"/>
              </a:solidFill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E22D567-35D9-4DD1-8F75-49B0BE00266C}"/>
              </a:ext>
            </a:extLst>
          </p:cNvPr>
          <p:cNvSpPr txBox="1"/>
          <p:nvPr/>
        </p:nvSpPr>
        <p:spPr>
          <a:xfrm>
            <a:off x="5866959" y="2851395"/>
            <a:ext cx="623297" cy="12465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685732">
              <a:lnSpc>
                <a:spcPct val="90000"/>
              </a:lnSpc>
              <a:spcBef>
                <a:spcPts val="900"/>
              </a:spcBef>
              <a:buClr>
                <a:srgbClr val="3D1053"/>
              </a:buClr>
              <a:defRPr/>
            </a:pPr>
            <a:r>
              <a:rPr lang="ru-RU" sz="900" b="1" kern="0" dirty="0" err="1">
                <a:solidFill>
                  <a:srgbClr val="1F1F1F"/>
                </a:solidFill>
                <a:latin typeface="Calibri" panose="020F0502020204030204"/>
              </a:rPr>
              <a:t>Атопия</a:t>
            </a:r>
            <a:endParaRPr lang="en-US" sz="900" b="1" kern="0" dirty="0">
              <a:solidFill>
                <a:srgbClr val="1F1F1F"/>
              </a:solidFill>
              <a:latin typeface="Calibri" panose="020F050202020403020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810A9DF-7630-493B-A416-0D6452B994B6}"/>
              </a:ext>
            </a:extLst>
          </p:cNvPr>
          <p:cNvSpPr txBox="1"/>
          <p:nvPr/>
        </p:nvSpPr>
        <p:spPr>
          <a:xfrm>
            <a:off x="6476645" y="2777260"/>
            <a:ext cx="458955" cy="2492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685732">
              <a:lnSpc>
                <a:spcPct val="90000"/>
              </a:lnSpc>
              <a:spcBef>
                <a:spcPts val="900"/>
              </a:spcBef>
              <a:buClr>
                <a:srgbClr val="3D1053"/>
              </a:buClr>
              <a:defRPr/>
            </a:pPr>
            <a:r>
              <a:rPr lang="ru-RU" sz="900" b="1" kern="0" dirty="0">
                <a:solidFill>
                  <a:srgbClr val="1F1F1F"/>
                </a:solidFill>
                <a:latin typeface="Calibri" panose="020F0502020204030204"/>
              </a:rPr>
              <a:t>Без </a:t>
            </a:r>
            <a:r>
              <a:rPr lang="ru-RU" sz="900" b="1" kern="0" dirty="0" err="1">
                <a:solidFill>
                  <a:srgbClr val="1F1F1F"/>
                </a:solidFill>
                <a:latin typeface="Calibri" panose="020F0502020204030204"/>
              </a:rPr>
              <a:t>атопии</a:t>
            </a:r>
            <a:endParaRPr lang="en-US" sz="900" b="1" kern="0" dirty="0">
              <a:solidFill>
                <a:srgbClr val="1F1F1F"/>
              </a:solidFill>
              <a:latin typeface="Calibri" panose="020F0502020204030204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E2EA8CD-F6C4-4D9D-ACB6-B7D46402F22D}"/>
              </a:ext>
            </a:extLst>
          </p:cNvPr>
          <p:cNvSpPr txBox="1"/>
          <p:nvPr/>
        </p:nvSpPr>
        <p:spPr>
          <a:xfrm>
            <a:off x="8178585" y="2787217"/>
            <a:ext cx="480060" cy="2492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514301">
              <a:lnSpc>
                <a:spcPct val="90000"/>
              </a:lnSpc>
              <a:spcBef>
                <a:spcPts val="675"/>
              </a:spcBef>
              <a:buClr>
                <a:srgbClr val="7F134C"/>
              </a:buClr>
              <a:defRPr/>
            </a:pPr>
            <a:r>
              <a:rPr lang="ru-RU" sz="900" b="1" kern="0" dirty="0">
                <a:solidFill>
                  <a:srgbClr val="1F1F1F"/>
                </a:solidFill>
                <a:latin typeface="Calibri" panose="020F0502020204030204"/>
              </a:rPr>
              <a:t>Низкий </a:t>
            </a:r>
            <a:r>
              <a:rPr lang="en-US" sz="900" b="1" kern="0" dirty="0" err="1">
                <a:solidFill>
                  <a:srgbClr val="1F1F1F"/>
                </a:solidFill>
                <a:latin typeface="Calibri" panose="020F0502020204030204"/>
              </a:rPr>
              <a:t>IgE</a:t>
            </a:r>
            <a:r>
              <a:rPr lang="en-US" sz="900" b="1" kern="0" dirty="0">
                <a:solidFill>
                  <a:srgbClr val="1F1F1F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43" name="TextBox 8">
            <a:extLst>
              <a:ext uri="{FF2B5EF4-FFF2-40B4-BE49-F238E27FC236}">
                <a16:creationId xmlns:a16="http://schemas.microsoft.com/office/drawing/2014/main" id="{D476DA86-BAD1-49D6-B5AE-156F8216EFDD}"/>
              </a:ext>
            </a:extLst>
          </p:cNvPr>
          <p:cNvSpPr txBox="1"/>
          <p:nvPr/>
        </p:nvSpPr>
        <p:spPr>
          <a:xfrm>
            <a:off x="7611005" y="2787219"/>
            <a:ext cx="527829" cy="2492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685732">
              <a:lnSpc>
                <a:spcPct val="90000"/>
              </a:lnSpc>
              <a:spcBef>
                <a:spcPts val="900"/>
              </a:spcBef>
              <a:buClr>
                <a:srgbClr val="3D1053"/>
              </a:buClr>
              <a:defRPr/>
            </a:pPr>
            <a:r>
              <a:rPr lang="ru-RU" sz="900" b="1" kern="0" dirty="0">
                <a:solidFill>
                  <a:srgbClr val="1F1F1F"/>
                </a:solidFill>
                <a:latin typeface="Arial" panose="020B0604020202020204"/>
                <a:cs typeface="Arial" panose="020B0604020202020204" pitchFamily="34" charset="0"/>
              </a:rPr>
              <a:t>Высокий </a:t>
            </a:r>
            <a:r>
              <a:rPr lang="en-US" sz="900" b="1" kern="0" dirty="0" err="1">
                <a:solidFill>
                  <a:srgbClr val="1F1F1F"/>
                </a:solidFill>
                <a:latin typeface="Arial" panose="020B0604020202020204"/>
                <a:cs typeface="Arial" panose="020B0604020202020204" pitchFamily="34" charset="0"/>
              </a:rPr>
              <a:t>IgE</a:t>
            </a:r>
            <a:r>
              <a:rPr lang="en-US" sz="900" b="1" kern="0" dirty="0">
                <a:solidFill>
                  <a:srgbClr val="1F1F1F"/>
                </a:solidFill>
                <a:latin typeface="Arial" panose="020B0604020202020204"/>
              </a:rPr>
              <a:t> </a:t>
            </a:r>
            <a:endParaRPr lang="en-US" sz="900" b="1" kern="0" dirty="0">
              <a:solidFill>
                <a:srgbClr val="1F1F1F"/>
              </a:solidFill>
              <a:latin typeface="Arial" panose="020B0604020202020204"/>
              <a:cs typeface="Arial" panose="020B0604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3E05CFC-112C-4DC7-B142-1C88E638C8F8}"/>
              </a:ext>
            </a:extLst>
          </p:cNvPr>
          <p:cNvSpPr/>
          <p:nvPr/>
        </p:nvSpPr>
        <p:spPr>
          <a:xfrm>
            <a:off x="-10032" y="857250"/>
            <a:ext cx="9144000" cy="1131750"/>
          </a:xfrm>
          <a:prstGeom prst="rect">
            <a:avLst/>
          </a:prstGeom>
          <a:solidFill>
            <a:srgbClr val="993366"/>
          </a:solidFill>
          <a:ln>
            <a:solidFill>
              <a:srgbClr val="99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5" name="Title 4">
            <a:extLst>
              <a:ext uri="{FF2B5EF4-FFF2-40B4-BE49-F238E27FC236}">
                <a16:creationId xmlns:a16="http://schemas.microsoft.com/office/drawing/2014/main" id="{4955A59C-8A16-4A88-8CE5-8B0B62E5FAE5}"/>
              </a:ext>
            </a:extLst>
          </p:cNvPr>
          <p:cNvSpPr txBox="1">
            <a:spLocks/>
          </p:cNvSpPr>
          <p:nvPr/>
        </p:nvSpPr>
        <p:spPr>
          <a:xfrm>
            <a:off x="214317" y="1020211"/>
            <a:ext cx="9050906" cy="969496"/>
          </a:xfrm>
          <a:prstGeom prst="rect">
            <a:avLst/>
          </a:prstGeom>
        </p:spPr>
        <p:txBody>
          <a:bodyPr vert="horz" wrap="square" lIns="27000" tIns="0" rIns="27000" bIns="0" rtlCol="0">
            <a:spAutoFit/>
          </a:bodyPr>
          <a:lstStyle>
            <a:lvl1pPr>
              <a:defRPr sz="2400" b="1" i="0" u="none" baseline="0">
                <a:solidFill>
                  <a:srgbClr val="7E124B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685800"/>
            <a:r>
              <a:rPr lang="ru-RU" sz="2100" dirty="0">
                <a:solidFill>
                  <a:prstClr val="white"/>
                </a:solidFill>
              </a:rPr>
              <a:t>ТЕРАПЕВТИЧЕСКАЯ ЭФФЕКТИВНОСТЬ препарата ФАЗЕНРА</a:t>
            </a:r>
          </a:p>
          <a:p>
            <a:pPr defTabSz="685800"/>
            <a:r>
              <a:rPr lang="ru-RU" sz="2100" dirty="0">
                <a:solidFill>
                  <a:prstClr val="white"/>
                </a:solidFill>
              </a:rPr>
              <a:t>НЕ ЗАВИСЕЛА ОТ НАЛИЧИЯ У ПАЦИЕНТА ПРИЗНАКОВ АТОПИИ ИЛИ УРОВНЯ </a:t>
            </a:r>
            <a:r>
              <a:rPr lang="en-US" sz="2100" dirty="0" err="1">
                <a:solidFill>
                  <a:prstClr val="white"/>
                </a:solidFill>
              </a:rPr>
              <a:t>IgE</a:t>
            </a:r>
            <a:endParaRPr lang="en-US" sz="21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0400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B219B45-97AE-476F-A772-2C71F7FE09BC}"/>
              </a:ext>
            </a:extLst>
          </p:cNvPr>
          <p:cNvSpPr txBox="1">
            <a:spLocks/>
          </p:cNvSpPr>
          <p:nvPr/>
        </p:nvSpPr>
        <p:spPr>
          <a:xfrm>
            <a:off x="876300" y="5510828"/>
            <a:ext cx="7391400" cy="53784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60" kern="1200">
                <a:solidFill>
                  <a:srgbClr val="133C8B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133C8B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33C8B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33C8B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33C8B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800" fontAlgn="base">
              <a:spcBef>
                <a:spcPts val="750"/>
              </a:spcBef>
              <a:spcAft>
                <a:spcPts val="225"/>
              </a:spcAft>
              <a:buNone/>
            </a:pPr>
            <a:r>
              <a:rPr lang="ru-RU" sz="750" dirty="0" err="1">
                <a:solidFill>
                  <a:prstClr val="black"/>
                </a:solidFill>
                <a:latin typeface="Calibri" panose="020F0502020204030204"/>
              </a:rPr>
              <a:t>эТБА</a:t>
            </a:r>
            <a:r>
              <a:rPr lang="ru-RU" sz="750" dirty="0">
                <a:solidFill>
                  <a:prstClr val="black"/>
                </a:solidFill>
                <a:latin typeface="Calibri" panose="020F0502020204030204"/>
              </a:rPr>
              <a:t> –эозинофильный фенотип тяжелой  бронхиальной астмы, </a:t>
            </a:r>
            <a:r>
              <a:rPr lang="en-US" sz="750" dirty="0">
                <a:solidFill>
                  <a:prstClr val="black"/>
                </a:solidFill>
                <a:latin typeface="Calibri" panose="020F0502020204030204"/>
              </a:rPr>
              <a:t>Ig E- </a:t>
            </a:r>
            <a:r>
              <a:rPr lang="ru-RU" sz="750" dirty="0">
                <a:solidFill>
                  <a:prstClr val="black"/>
                </a:solidFill>
                <a:latin typeface="Calibri" panose="020F0502020204030204"/>
              </a:rPr>
              <a:t>иммуноглобулин</a:t>
            </a:r>
            <a:r>
              <a:rPr lang="en-US" sz="750" dirty="0">
                <a:solidFill>
                  <a:prstClr val="black"/>
                </a:solidFill>
                <a:latin typeface="Calibri" panose="020F0502020204030204"/>
              </a:rPr>
              <a:t> E</a:t>
            </a:r>
            <a:endParaRPr lang="ru-RU" sz="750" dirty="0">
              <a:solidFill>
                <a:prstClr val="black"/>
              </a:solidFill>
              <a:latin typeface="Calibri" panose="020F0502020204030204"/>
            </a:endParaRPr>
          </a:p>
          <a:p>
            <a:pPr marL="0" indent="0" defTabSz="685800" fontAlgn="base">
              <a:spcBef>
                <a:spcPts val="750"/>
              </a:spcBef>
              <a:spcAft>
                <a:spcPts val="225"/>
              </a:spcAft>
              <a:buNone/>
            </a:pPr>
            <a:r>
              <a:rPr lang="en-US" sz="750" dirty="0">
                <a:solidFill>
                  <a:prstClr val="black"/>
                </a:solidFill>
                <a:latin typeface="Calibri" panose="020F0502020204030204"/>
              </a:rPr>
              <a:t>David J. Jackson, </a:t>
            </a:r>
            <a:r>
              <a:rPr lang="en-GB" sz="750" dirty="0" err="1">
                <a:solidFill>
                  <a:prstClr val="black"/>
                </a:solidFill>
                <a:latin typeface="Calibri" panose="020F0502020204030204"/>
                <a:cs typeface="Segoe UI" panose="020B0502040204020203" pitchFamily="34" charset="0"/>
              </a:rPr>
              <a:t>Sabada</a:t>
            </a:r>
            <a:r>
              <a:rPr lang="en-GB" sz="750" dirty="0">
                <a:solidFill>
                  <a:prstClr val="black"/>
                </a:solidFill>
                <a:latin typeface="Calibri" panose="020F0502020204030204"/>
                <a:cs typeface="Segoe UI" panose="020B0502040204020203" pitchFamily="34" charset="0"/>
              </a:rPr>
              <a:t> Dube, Tamsin Morris,</a:t>
            </a:r>
            <a:r>
              <a:rPr lang="en-GB" sz="750" baseline="30000" dirty="0">
                <a:solidFill>
                  <a:prstClr val="black"/>
                </a:solidFill>
                <a:latin typeface="Calibri" panose="020F0502020204030204"/>
                <a:cs typeface="Segoe UI" panose="020B0502040204020203" pitchFamily="34" charset="0"/>
              </a:rPr>
              <a:t> </a:t>
            </a:r>
            <a:r>
              <a:rPr lang="en-US" sz="750" dirty="0">
                <a:solidFill>
                  <a:prstClr val="black"/>
                </a:solidFill>
                <a:latin typeface="Calibri" panose="020F0502020204030204"/>
              </a:rPr>
              <a:t>et al. </a:t>
            </a:r>
            <a:r>
              <a:rPr lang="en-GB" sz="750" dirty="0">
                <a:solidFill>
                  <a:prstClr val="black"/>
                </a:solidFill>
                <a:latin typeface="Calibri" panose="020F0502020204030204"/>
                <a:cs typeface="Segoe UI" panose="020B0502040204020203" pitchFamily="34" charset="0"/>
              </a:rPr>
              <a:t>Real-world clinical outcomes for patients with severe, atopic eosinophilic asthma treated with </a:t>
            </a:r>
            <a:r>
              <a:rPr lang="en-GB" sz="750" dirty="0" err="1">
                <a:solidFill>
                  <a:prstClr val="black"/>
                </a:solidFill>
                <a:latin typeface="Calibri" panose="020F0502020204030204"/>
                <a:cs typeface="Segoe UI" panose="020B0502040204020203" pitchFamily="34" charset="0"/>
              </a:rPr>
              <a:t>benralizumab</a:t>
            </a:r>
            <a:r>
              <a:rPr lang="en-GB" sz="750" dirty="0">
                <a:solidFill>
                  <a:prstClr val="black"/>
                </a:solidFill>
                <a:latin typeface="Calibri" panose="020F0502020204030204"/>
                <a:cs typeface="Segoe UI" panose="020B0502040204020203" pitchFamily="34" charset="0"/>
              </a:rPr>
              <a:t> in the UK (</a:t>
            </a:r>
            <a:r>
              <a:rPr lang="en-US" sz="750" dirty="0">
                <a:solidFill>
                  <a:prstClr val="black"/>
                </a:solidFill>
                <a:latin typeface="Calibri" panose="020F0502020204030204"/>
                <a:cs typeface="Segoe UI" panose="020B0502040204020203" pitchFamily="34" charset="0"/>
              </a:rPr>
              <a:t>v</a:t>
            </a:r>
            <a:r>
              <a:rPr lang="en-US" sz="750" dirty="0">
                <a:solidFill>
                  <a:prstClr val="black"/>
                </a:solidFill>
                <a:latin typeface="Calibri" panose="020F0502020204030204"/>
              </a:rPr>
              <a:t>irtual presentation). European Academy of Allergy and Clinical Immunology International Digital Congress (EAACI); June 6-8, 2020. URL</a:t>
            </a:r>
            <a:r>
              <a:rPr lang="ru-RU" sz="750" dirty="0">
                <a:solidFill>
                  <a:prstClr val="black"/>
                </a:solidFill>
                <a:latin typeface="Calibri" panose="020F0502020204030204"/>
              </a:rPr>
              <a:t>: </a:t>
            </a:r>
            <a:r>
              <a:rPr lang="en-US" sz="750" dirty="0">
                <a:solidFill>
                  <a:prstClr val="black"/>
                </a:solidFill>
                <a:latin typeface="Calibri" panose="020F0502020204030204"/>
              </a:rPr>
              <a:t>https://www.eaaci.org/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17AAC82-84AF-4E3D-B762-33D09E221F8C}"/>
              </a:ext>
            </a:extLst>
          </p:cNvPr>
          <p:cNvSpPr/>
          <p:nvPr/>
        </p:nvSpPr>
        <p:spPr>
          <a:xfrm>
            <a:off x="-10032" y="857250"/>
            <a:ext cx="9144000" cy="926432"/>
          </a:xfrm>
          <a:prstGeom prst="rect">
            <a:avLst/>
          </a:prstGeom>
          <a:solidFill>
            <a:srgbClr val="993366"/>
          </a:solidFill>
          <a:ln>
            <a:solidFill>
              <a:srgbClr val="99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105837-F7D5-4BF9-B014-6094033C7AE5}"/>
              </a:ext>
            </a:extLst>
          </p:cNvPr>
          <p:cNvSpPr txBox="1">
            <a:spLocks/>
          </p:cNvSpPr>
          <p:nvPr/>
        </p:nvSpPr>
        <p:spPr>
          <a:xfrm>
            <a:off x="241500" y="1068466"/>
            <a:ext cx="8280000" cy="504000"/>
          </a:xfrm>
          <a:prstGeom prst="rect">
            <a:avLst/>
          </a:prstGeom>
        </p:spPr>
        <p:txBody>
          <a:bodyPr vert="horz" lIns="51435" tIns="25718" rIns="51435" bIns="25718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defTabSz="685800"/>
            <a:r>
              <a:rPr lang="ru-RU" sz="2250" dirty="0">
                <a:solidFill>
                  <a:prstClr val="white"/>
                </a:solidFill>
              </a:rPr>
              <a:t>Эффективность препарата ФАЗЕНРА не зависела </a:t>
            </a:r>
            <a:br>
              <a:rPr lang="ru-RU" sz="2250" dirty="0">
                <a:solidFill>
                  <a:prstClr val="white"/>
                </a:solidFill>
              </a:rPr>
            </a:br>
            <a:r>
              <a:rPr lang="ru-RU" sz="2250" dirty="0">
                <a:solidFill>
                  <a:prstClr val="white"/>
                </a:solidFill>
              </a:rPr>
              <a:t>от </a:t>
            </a:r>
            <a:r>
              <a:rPr lang="ru-RU" sz="2250" dirty="0" err="1">
                <a:solidFill>
                  <a:prstClr val="white"/>
                </a:solidFill>
              </a:rPr>
              <a:t>атопического</a:t>
            </a:r>
            <a:r>
              <a:rPr lang="ru-RU" sz="2250" dirty="0">
                <a:solidFill>
                  <a:prstClr val="white"/>
                </a:solidFill>
              </a:rPr>
              <a:t>  статуса пациентов с </a:t>
            </a:r>
            <a:r>
              <a:rPr lang="ru-RU" sz="2250" dirty="0" err="1">
                <a:solidFill>
                  <a:prstClr val="white"/>
                </a:solidFill>
              </a:rPr>
              <a:t>эТБА</a:t>
            </a:r>
            <a:endParaRPr lang="ru-RU" sz="2250" dirty="0">
              <a:solidFill>
                <a:prstClr val="white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54628A-FAEF-4AF0-9917-2B08C000E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675" y="1879934"/>
            <a:ext cx="6433322" cy="36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7443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E1FDC-4010-49FE-A0BE-C9871B167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3A094F-223C-4ADD-8FD0-03293F9A5C0C}"/>
              </a:ext>
            </a:extLst>
          </p:cNvPr>
          <p:cNvSpPr/>
          <p:nvPr/>
        </p:nvSpPr>
        <p:spPr>
          <a:xfrm>
            <a:off x="-10032" y="857250"/>
            <a:ext cx="9144000" cy="1131750"/>
          </a:xfrm>
          <a:prstGeom prst="rect">
            <a:avLst/>
          </a:prstGeom>
          <a:solidFill>
            <a:srgbClr val="993366"/>
          </a:solidFill>
          <a:ln>
            <a:solidFill>
              <a:srgbClr val="99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816C43-7E88-46B9-8A68-0CB38C48DAA8}"/>
              </a:ext>
            </a:extLst>
          </p:cNvPr>
          <p:cNvSpPr txBox="1">
            <a:spLocks/>
          </p:cNvSpPr>
          <p:nvPr/>
        </p:nvSpPr>
        <p:spPr>
          <a:xfrm>
            <a:off x="351901" y="1115550"/>
            <a:ext cx="8280000" cy="504000"/>
          </a:xfrm>
          <a:prstGeom prst="rect">
            <a:avLst/>
          </a:prstGeom>
        </p:spPr>
        <p:txBody>
          <a:bodyPr vert="horz" lIns="51435" tIns="25718" rIns="51435" bIns="25718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defTabSz="685800"/>
            <a:r>
              <a:rPr lang="ru-RU" sz="2400">
                <a:solidFill>
                  <a:prstClr val="white"/>
                </a:solidFill>
              </a:rPr>
              <a:t>Заключение</a:t>
            </a:r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5C841FF-E14D-40D9-9CA3-186C8B7908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37601" y="2133000"/>
            <a:ext cx="8767482" cy="3172141"/>
          </a:xfrm>
        </p:spPr>
        <p:txBody>
          <a:bodyPr>
            <a:normAutofit/>
          </a:bodyPr>
          <a:lstStyle/>
          <a:p>
            <a:pPr marL="342892" indent="-342892">
              <a:buFont typeface="Arial" panose="020B0604020202020204" pitchFamily="34" charset="0"/>
              <a:buChar char="•"/>
            </a:pPr>
            <a:r>
              <a:rPr lang="ru-RU" sz="1350" dirty="0">
                <a:latin typeface="+mn-lt"/>
              </a:rPr>
              <a:t>Современные биологические препараты значительно расширяют возможности контроля  трудной для лечения  бронхиальной астмы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endParaRPr lang="ru-RU" sz="1350" dirty="0">
              <a:latin typeface="+mn-lt"/>
            </a:endParaRPr>
          </a:p>
          <a:p>
            <a:pPr marL="342892" indent="-342892">
              <a:buFont typeface="Arial" panose="020B0604020202020204" pitchFamily="34" charset="0"/>
              <a:buChar char="•"/>
            </a:pPr>
            <a:endParaRPr lang="ru-RU" sz="1350" dirty="0">
              <a:latin typeface="+mn-lt"/>
            </a:endParaRP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ru-RU" sz="1350" dirty="0">
                <a:latin typeface="+mn-lt"/>
              </a:rPr>
              <a:t>Биологическая терапия требует </a:t>
            </a:r>
            <a:r>
              <a:rPr lang="ru-RU" sz="1350" dirty="0" err="1">
                <a:latin typeface="+mn-lt"/>
              </a:rPr>
              <a:t>фенотипирования</a:t>
            </a:r>
            <a:r>
              <a:rPr lang="ru-RU" sz="1350" dirty="0">
                <a:latin typeface="+mn-lt"/>
              </a:rPr>
              <a:t> и  строгого отбора пациентов, для достижения максимальной эффективности</a:t>
            </a:r>
            <a:r>
              <a:rPr lang="en-US" sz="1350" dirty="0">
                <a:latin typeface="+mn-lt"/>
              </a:rPr>
              <a:t> </a:t>
            </a:r>
            <a:endParaRPr lang="ru-RU" sz="1350" dirty="0">
              <a:latin typeface="+mn-lt"/>
            </a:endParaRPr>
          </a:p>
          <a:p>
            <a:pPr marL="342892" indent="-342892">
              <a:buFont typeface="Arial" panose="020B0604020202020204" pitchFamily="34" charset="0"/>
              <a:buChar char="•"/>
            </a:pPr>
            <a:endParaRPr lang="ru-RU" sz="1350" dirty="0">
              <a:latin typeface="+mn-lt"/>
            </a:endParaRPr>
          </a:p>
          <a:p>
            <a:pPr marL="342892" indent="-342892">
              <a:buFont typeface="Arial" panose="020B0604020202020204" pitchFamily="34" charset="0"/>
              <a:buChar char="•"/>
            </a:pPr>
            <a:endParaRPr lang="ru-RU" sz="1350" dirty="0">
              <a:latin typeface="+mn-lt"/>
            </a:endParaRP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ru-RU" sz="1350" dirty="0">
                <a:latin typeface="+mn-lt"/>
              </a:rPr>
              <a:t>Добавляя   биологические препараты к базисной терапии при бронхиальной астме (</a:t>
            </a:r>
            <a:r>
              <a:rPr lang="ru-RU" sz="1350" dirty="0" err="1">
                <a:latin typeface="+mn-lt"/>
              </a:rPr>
              <a:t>бенрализумаб</a:t>
            </a:r>
            <a:r>
              <a:rPr lang="ru-RU" sz="1350" dirty="0">
                <a:latin typeface="+mn-lt"/>
              </a:rPr>
              <a:t>) возможно  эффективно снижать эозинофильное воспаление и частоту обострений у пациентов,  улучшать функцию легких, снижать дозы системных </a:t>
            </a:r>
            <a:r>
              <a:rPr lang="ru-RU" sz="1350" dirty="0" err="1">
                <a:latin typeface="+mn-lt"/>
              </a:rPr>
              <a:t>глюкокортикостероидов</a:t>
            </a:r>
            <a:r>
              <a:rPr lang="ru-RU" sz="1350" dirty="0">
                <a:latin typeface="+mn-lt"/>
              </a:rPr>
              <a:t>,  улучшая качество жизни</a:t>
            </a:r>
            <a:r>
              <a:rPr lang="ru-RU" sz="1350" baseline="46000" dirty="0">
                <a:latin typeface="+mn-lt"/>
              </a:rPr>
              <a:t>1-6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endParaRPr lang="ru-RU" sz="1350" baseline="46000" dirty="0">
              <a:latin typeface="+mn-lt"/>
            </a:endParaRPr>
          </a:p>
          <a:p>
            <a:pPr marL="342892" indent="-342892">
              <a:buFont typeface="Arial" panose="020B0604020202020204" pitchFamily="34" charset="0"/>
              <a:buChar char="•"/>
            </a:pPr>
            <a:endParaRPr lang="ru-RU" sz="1350" baseline="46000" dirty="0">
              <a:latin typeface="+mn-lt"/>
            </a:endParaRP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ru-RU" sz="1350" dirty="0">
                <a:solidFill>
                  <a:prstClr val="black"/>
                </a:solidFill>
                <a:latin typeface="+mn-lt"/>
              </a:rPr>
              <a:t>В случае, когда у пациента имеется и аллергический компонент, и эозинофильная  БА, при этом пациент уже получал ГИБП, направленный на  снижение </a:t>
            </a:r>
            <a:r>
              <a:rPr lang="en-US" sz="1350" dirty="0" err="1">
                <a:solidFill>
                  <a:prstClr val="black"/>
                </a:solidFill>
                <a:latin typeface="+mn-lt"/>
              </a:rPr>
              <a:t>IgE</a:t>
            </a:r>
            <a:r>
              <a:rPr lang="ru-RU" sz="1350" dirty="0">
                <a:solidFill>
                  <a:prstClr val="black"/>
                </a:solidFill>
                <a:latin typeface="+mn-lt"/>
              </a:rPr>
              <a:t>,</a:t>
            </a:r>
            <a:r>
              <a:rPr lang="en-US" sz="1350" dirty="0">
                <a:solidFill>
                  <a:prstClr val="black"/>
                </a:solidFill>
                <a:latin typeface="+mn-lt"/>
              </a:rPr>
              <a:t> </a:t>
            </a:r>
            <a:r>
              <a:rPr lang="ru-RU" sz="1350" dirty="0">
                <a:solidFill>
                  <a:prstClr val="black"/>
                </a:solidFill>
                <a:latin typeface="+mn-lt"/>
              </a:rPr>
              <a:t>но  необходимый контроль над  заболеванием не был достигнут, можно рассмотреть возможность его перевода на биологический препарат с другим механизмом действия</a:t>
            </a:r>
            <a:endParaRPr lang="en-US" sz="1350" dirty="0">
              <a:solidFill>
                <a:prstClr val="black"/>
              </a:solidFill>
              <a:latin typeface="+mn-lt"/>
            </a:endParaRPr>
          </a:p>
          <a:p>
            <a:pPr marL="342892" indent="-342892">
              <a:buFont typeface="Arial" panose="020B0604020202020204" pitchFamily="34" charset="0"/>
              <a:buChar char="•"/>
            </a:pPr>
            <a:endParaRPr lang="ru-RU" sz="1350" baseline="46000" dirty="0">
              <a:latin typeface="+mn-lt"/>
            </a:endParaRPr>
          </a:p>
          <a:p>
            <a:pPr marL="342892" indent="-342892">
              <a:buFont typeface="Arial" panose="020B0604020202020204" pitchFamily="34" charset="0"/>
              <a:buChar char="•"/>
            </a:pPr>
            <a:endParaRPr lang="ru-RU" sz="1350" baseline="46000" dirty="0">
              <a:latin typeface="+mn-lt"/>
            </a:endParaRPr>
          </a:p>
          <a:p>
            <a:pPr marL="342892" indent="-342892">
              <a:buFont typeface="Arial" panose="020B0604020202020204" pitchFamily="34" charset="0"/>
              <a:buChar char="•"/>
            </a:pPr>
            <a:endParaRPr lang="ru-RU" sz="1350" baseline="46000" dirty="0">
              <a:latin typeface="+mn-lt"/>
            </a:endParaRPr>
          </a:p>
          <a:p>
            <a:endParaRPr lang="ru-RU" sz="1350" dirty="0">
              <a:latin typeface="+mn-lt"/>
            </a:endParaRPr>
          </a:p>
          <a:p>
            <a:pPr marL="342892" indent="-342892">
              <a:buFont typeface="Arial" panose="020B0604020202020204" pitchFamily="34" charset="0"/>
              <a:buChar char="•"/>
            </a:pPr>
            <a:endParaRPr lang="ru-RU" sz="1350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374B57-4A5E-4A20-96A5-FF539A12EFE6}"/>
              </a:ext>
            </a:extLst>
          </p:cNvPr>
          <p:cNvSpPr txBox="1"/>
          <p:nvPr/>
        </p:nvSpPr>
        <p:spPr>
          <a:xfrm>
            <a:off x="178227" y="5527543"/>
            <a:ext cx="8767482" cy="4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37">
              <a:defRPr/>
            </a:pPr>
            <a:r>
              <a:rPr lang="en-US" sz="525" dirty="0">
                <a:solidFill>
                  <a:prstClr val="black"/>
                </a:solidFill>
                <a:latin typeface="Calibri" panose="020F0502020204030204"/>
              </a:rPr>
              <a:t>1. FitzGerald JM, Bleecker ER, Nair P et al. </a:t>
            </a:r>
            <a:r>
              <a:rPr lang="en-US" sz="525" dirty="0" err="1">
                <a:solidFill>
                  <a:prstClr val="black"/>
                </a:solidFill>
                <a:latin typeface="Calibri" panose="020F0502020204030204"/>
              </a:rPr>
              <a:t>Benralizumab</a:t>
            </a:r>
            <a:r>
              <a:rPr lang="en-US" sz="525" dirty="0">
                <a:solidFill>
                  <a:prstClr val="black"/>
                </a:solidFill>
                <a:latin typeface="Calibri" panose="020F0502020204030204"/>
              </a:rPr>
              <a:t>, an anti-interleukin-5 receptor </a:t>
            </a:r>
            <a:r>
              <a:rPr lang="el-GR" sz="525" dirty="0">
                <a:solidFill>
                  <a:prstClr val="black"/>
                </a:solidFill>
                <a:latin typeface="Calibri" panose="020F0502020204030204"/>
              </a:rPr>
              <a:t>α </a:t>
            </a:r>
            <a:r>
              <a:rPr lang="en-US" sz="525" dirty="0">
                <a:solidFill>
                  <a:prstClr val="black"/>
                </a:solidFill>
                <a:latin typeface="Calibri" panose="020F0502020204030204"/>
              </a:rPr>
              <a:t>monoclonal antibody, as add-on treatment for patients with severe, uncontrolled, eosinophilic asthma (CALIMA): a </a:t>
            </a:r>
            <a:r>
              <a:rPr lang="en-US" sz="525" dirty="0" err="1">
                <a:solidFill>
                  <a:prstClr val="black"/>
                </a:solidFill>
                <a:latin typeface="Calibri" panose="020F0502020204030204"/>
              </a:rPr>
              <a:t>randomised</a:t>
            </a:r>
            <a:r>
              <a:rPr lang="en-US" sz="525" dirty="0">
                <a:solidFill>
                  <a:prstClr val="black"/>
                </a:solidFill>
                <a:latin typeface="Calibri" panose="020F0502020204030204"/>
              </a:rPr>
              <a:t>, double-blind, placebo-controlled phase 3 trial. Lancet 2016; 388: 2128–41. 2. FitzGerald JM, Bleecker ER, Nair P, et al. Lancet. 2016;388(10056):2128–41. APPENDIX. 3. Bleecker ER, FitzGerald JM, </a:t>
            </a:r>
            <a:r>
              <a:rPr lang="en-US" sz="525" dirty="0" err="1">
                <a:solidFill>
                  <a:prstClr val="black"/>
                </a:solidFill>
                <a:latin typeface="Calibri" panose="020F0502020204030204"/>
              </a:rPr>
              <a:t>Chanez</a:t>
            </a:r>
            <a:r>
              <a:rPr lang="en-US" sz="525" dirty="0">
                <a:solidFill>
                  <a:prstClr val="black"/>
                </a:solidFill>
                <a:latin typeface="Calibri" panose="020F0502020204030204"/>
              </a:rPr>
              <a:t> P et al. Efficacy and safety of </a:t>
            </a:r>
            <a:r>
              <a:rPr lang="en-US" sz="525" dirty="0" err="1">
                <a:solidFill>
                  <a:prstClr val="black"/>
                </a:solidFill>
                <a:latin typeface="Calibri" panose="020F0502020204030204"/>
              </a:rPr>
              <a:t>benralizumab</a:t>
            </a:r>
            <a:r>
              <a:rPr lang="en-US" sz="525" dirty="0">
                <a:solidFill>
                  <a:prstClr val="black"/>
                </a:solidFill>
                <a:latin typeface="Calibri" panose="020F0502020204030204"/>
              </a:rPr>
              <a:t> for patients with severe asthma uncontrolled with high-dosage inhaled corticosteroids and long-acting </a:t>
            </a:r>
            <a:r>
              <a:rPr lang="el-GR" sz="525" dirty="0">
                <a:solidFill>
                  <a:prstClr val="black"/>
                </a:solidFill>
                <a:latin typeface="Calibri" panose="020F0502020204030204"/>
              </a:rPr>
              <a:t>β2-</a:t>
            </a:r>
            <a:r>
              <a:rPr lang="en-US" sz="525" dirty="0">
                <a:solidFill>
                  <a:prstClr val="black"/>
                </a:solidFill>
                <a:latin typeface="Calibri" panose="020F0502020204030204"/>
              </a:rPr>
              <a:t>agonists (SIROCCO): a </a:t>
            </a:r>
            <a:r>
              <a:rPr lang="en-US" sz="525" dirty="0" err="1">
                <a:solidFill>
                  <a:prstClr val="black"/>
                </a:solidFill>
                <a:latin typeface="Calibri" panose="020F0502020204030204"/>
              </a:rPr>
              <a:t>randomised</a:t>
            </a:r>
            <a:r>
              <a:rPr lang="en-US" sz="525" dirty="0">
                <a:solidFill>
                  <a:prstClr val="black"/>
                </a:solidFill>
                <a:latin typeface="Calibri" panose="020F0502020204030204"/>
              </a:rPr>
              <a:t>, </a:t>
            </a:r>
            <a:r>
              <a:rPr lang="en-US" sz="525" dirty="0" err="1">
                <a:solidFill>
                  <a:prstClr val="black"/>
                </a:solidFill>
                <a:latin typeface="Calibri" panose="020F0502020204030204"/>
              </a:rPr>
              <a:t>multicentre</a:t>
            </a:r>
            <a:r>
              <a:rPr lang="en-US" sz="525" dirty="0">
                <a:solidFill>
                  <a:prstClr val="black"/>
                </a:solidFill>
                <a:latin typeface="Calibri" panose="020F0502020204030204"/>
              </a:rPr>
              <a:t>, placebo-controlled phase 3 trial. Lancet 2016; 388: 2115–27 4. Bleecker ER, FitzGerald JM, </a:t>
            </a:r>
            <a:r>
              <a:rPr lang="en-US" sz="525" dirty="0" err="1">
                <a:solidFill>
                  <a:prstClr val="black"/>
                </a:solidFill>
                <a:latin typeface="Calibri" panose="020F0502020204030204"/>
              </a:rPr>
              <a:t>Chanez</a:t>
            </a:r>
            <a:r>
              <a:rPr lang="en-US" sz="525" dirty="0">
                <a:solidFill>
                  <a:prstClr val="black"/>
                </a:solidFill>
                <a:latin typeface="Calibri" panose="020F0502020204030204"/>
              </a:rPr>
              <a:t> P, et al. Lancet. 2016;388(10056):2115–27. APPENDIX. 5. Nair P et al. N </a:t>
            </a:r>
            <a:r>
              <a:rPr lang="en-US" sz="525" dirty="0" err="1">
                <a:solidFill>
                  <a:prstClr val="black"/>
                </a:solidFill>
                <a:latin typeface="Calibri" panose="020F0502020204030204"/>
              </a:rPr>
              <a:t>Engl</a:t>
            </a:r>
            <a:r>
              <a:rPr lang="en-US" sz="525" dirty="0">
                <a:solidFill>
                  <a:prstClr val="black"/>
                </a:solidFill>
                <a:latin typeface="Calibri" panose="020F0502020204030204"/>
              </a:rPr>
              <a:t> J Med. 2017;376:2448-2458.APPENDIX 6. </a:t>
            </a:r>
            <a:r>
              <a:rPr lang="en-US" sz="525" dirty="0" err="1">
                <a:solidFill>
                  <a:prstClr val="black"/>
                </a:solidFill>
                <a:latin typeface="Calibri" panose="020F0502020204030204"/>
              </a:rPr>
              <a:t>Busse</a:t>
            </a:r>
            <a:r>
              <a:rPr lang="en-US" sz="525" dirty="0">
                <a:solidFill>
                  <a:prstClr val="black"/>
                </a:solidFill>
                <a:latin typeface="Calibri" panose="020F0502020204030204"/>
              </a:rPr>
              <a:t> WW, et al. Long-term safety of </a:t>
            </a:r>
            <a:r>
              <a:rPr lang="en-US" sz="525" dirty="0" err="1">
                <a:solidFill>
                  <a:prstClr val="black"/>
                </a:solidFill>
                <a:latin typeface="Calibri" panose="020F0502020204030204"/>
              </a:rPr>
              <a:t>benralizumab</a:t>
            </a:r>
            <a:r>
              <a:rPr lang="en-US" sz="525" dirty="0">
                <a:solidFill>
                  <a:prstClr val="black"/>
                </a:solidFill>
                <a:latin typeface="Calibri" panose="020F0502020204030204"/>
              </a:rPr>
              <a:t> in patients with severe, uncontrolled asthma: 1-year results from the BORA phase 3 extension trial. Lancet Respir Med. 2019;7:46-59</a:t>
            </a:r>
          </a:p>
          <a:p>
            <a:pPr defTabSz="685800"/>
            <a:endParaRPr lang="ru-RU" sz="525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60D04F-A1C1-4F54-B8A8-0B6958AF458C}"/>
              </a:ext>
            </a:extLst>
          </p:cNvPr>
          <p:cNvSpPr txBox="1"/>
          <p:nvPr/>
        </p:nvSpPr>
        <p:spPr>
          <a:xfrm>
            <a:off x="178227" y="5226051"/>
            <a:ext cx="8330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ru-RU" sz="1000" dirty="0">
                <a:solidFill>
                  <a:prstClr val="black"/>
                </a:solidFill>
                <a:latin typeface="Calibri"/>
              </a:rPr>
              <a:t>БА – бронхиальная астма, ГИБП -  генно-инженерный биологический препарат,</a:t>
            </a:r>
            <a:r>
              <a:rPr lang="en-US" sz="1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000" dirty="0" err="1">
                <a:solidFill>
                  <a:prstClr val="black"/>
                </a:solidFill>
                <a:latin typeface="Calibri"/>
              </a:rPr>
              <a:t>IgE</a:t>
            </a:r>
            <a:r>
              <a:rPr lang="en-US" sz="1000" dirty="0">
                <a:solidFill>
                  <a:prstClr val="black"/>
                </a:solidFill>
                <a:latin typeface="Calibri"/>
              </a:rPr>
              <a:t>-</a:t>
            </a:r>
            <a:r>
              <a:rPr lang="ru-RU" sz="1000" dirty="0">
                <a:solidFill>
                  <a:prstClr val="black"/>
                </a:solidFill>
                <a:latin typeface="Calibri"/>
              </a:rPr>
              <a:t>иммуноглобулин </a:t>
            </a:r>
            <a:r>
              <a:rPr lang="en-US" sz="1000" dirty="0">
                <a:solidFill>
                  <a:prstClr val="black"/>
                </a:solidFill>
                <a:latin typeface="Calibri"/>
              </a:rPr>
              <a:t>E</a:t>
            </a:r>
            <a:endParaRPr lang="ru-RU" sz="10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54124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9FC8189F-7AB5-EC08-FF21-94D7AB917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alphaModFix am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4954" y="2453799"/>
            <a:ext cx="7886700" cy="19504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cs typeface="Aharoni" panose="020B0604020202020204" pitchFamily="2" charset="-79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108" y="190386"/>
            <a:ext cx="8839203" cy="572902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ctr"/>
            <a:r>
              <a:rPr lang="ru-RU" sz="2000" b="1" cap="all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Регламентация основ лекарственного обеспечения граждан в РФ: 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</p:nvPr>
        </p:nvGraphicFramePr>
        <p:xfrm>
          <a:off x="-21335" y="970672"/>
          <a:ext cx="9089135" cy="5476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 Placeholder 6"/>
          <p:cNvSpPr txBox="1"/>
          <p:nvPr/>
        </p:nvSpPr>
        <p:spPr>
          <a:xfrm>
            <a:off x="228599" y="6654867"/>
            <a:ext cx="8915401" cy="203133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b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75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36068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56070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742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  <a:lvl5pPr marL="91821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D9A78"/>
              </a:buClr>
              <a:buSzTx/>
              <a:buFontTx/>
              <a:buNone/>
              <a:tabLst/>
              <a:defRPr/>
            </a:pPr>
            <a:r>
              <a:rPr kumimoji="0" lang="ru-RU" alt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Ризаханова О.А. к.м.н.,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ГБОУ ВО СЗГМУ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им.И.И.Мечникова</a:t>
            </a:r>
            <a:r>
              <a:rPr kumimoji="0" lang="ru-RU" alt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Из личного архива, </a:t>
            </a:r>
            <a:r>
              <a:rPr lang="ru-RU" altLang="ru-RU" sz="800" dirty="0">
                <a:solidFill>
                  <a:prstClr val="black"/>
                </a:solidFill>
                <a:latin typeface="Calibri" panose="020F0502020204030204"/>
              </a:rPr>
              <a:t>21</a:t>
            </a:r>
            <a:r>
              <a:rPr kumimoji="0" lang="ru-RU" alt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.09.20</a:t>
            </a:r>
            <a:r>
              <a:rPr kumimoji="0" lang="en-US" alt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ru-RU" alt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398" y="6452171"/>
            <a:ext cx="8839203" cy="21544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ДС – дневной стационар; ОНЛС - обеспечение необходимыми лекарственными средствами;  ТПГГ-Территориальная программа государственных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агарантий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 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НПА-Нормати́вный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правово́й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акт.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8" y="89070"/>
            <a:ext cx="8820913" cy="541135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ctr"/>
            <a:r>
              <a:rPr lang="ru-RU" sz="2000" b="1" cap="all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Регламентация основ лекарственного обеспечения граждан в РФ: </a:t>
            </a:r>
          </a:p>
        </p:txBody>
      </p:sp>
      <p:sp>
        <p:nvSpPr>
          <p:cNvPr id="6" name="Text Placeholder 6"/>
          <p:cNvSpPr txBox="1"/>
          <p:nvPr/>
        </p:nvSpPr>
        <p:spPr>
          <a:xfrm>
            <a:off x="152399" y="6654867"/>
            <a:ext cx="8915401" cy="203133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b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75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36068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56070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742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  <a:lvl5pPr marL="91821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D9A78"/>
              </a:buClr>
              <a:buSzTx/>
              <a:buFontTx/>
              <a:buNone/>
              <a:tabLst/>
              <a:defRPr/>
            </a:pPr>
            <a:r>
              <a:rPr kumimoji="0" lang="ru-RU" alt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Ризаханова О.А. к.м.н.,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ГБОУ ВО СЗГМУ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им.И.И.Мечникова</a:t>
            </a:r>
            <a:r>
              <a:rPr kumimoji="0" lang="ru-RU" alt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Из личного архива, 21.09.20</a:t>
            </a:r>
            <a:r>
              <a:rPr kumimoji="0" lang="en-US" alt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ru-RU" alt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398" y="6452171"/>
            <a:ext cx="8839203" cy="21544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ДС – дневной стационар; ОНЛС - обеспечение необходимыми лекарственными средствами;  ТПГГ-Территориальная программа государственных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агарантий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 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НПА-Нормати́вный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правово́й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акт.</a:t>
            </a: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8659B2EC-0075-D71C-8379-E900C7EF7A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5178435"/>
              </p:ext>
            </p:extLst>
          </p:nvPr>
        </p:nvGraphicFramePr>
        <p:xfrm>
          <a:off x="97536" y="759928"/>
          <a:ext cx="8894066" cy="51071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9863">
                  <a:extLst>
                    <a:ext uri="{9D8B030D-6E8A-4147-A177-3AD203B41FA5}">
                      <a16:colId xmlns:a16="http://schemas.microsoft.com/office/drawing/2014/main" val="3632318251"/>
                    </a:ext>
                  </a:extLst>
                </a:gridCol>
                <a:gridCol w="1298485">
                  <a:extLst>
                    <a:ext uri="{9D8B030D-6E8A-4147-A177-3AD203B41FA5}">
                      <a16:colId xmlns:a16="http://schemas.microsoft.com/office/drawing/2014/main" val="1578545607"/>
                    </a:ext>
                  </a:extLst>
                </a:gridCol>
                <a:gridCol w="3719680">
                  <a:extLst>
                    <a:ext uri="{9D8B030D-6E8A-4147-A177-3AD203B41FA5}">
                      <a16:colId xmlns:a16="http://schemas.microsoft.com/office/drawing/2014/main" val="1997541370"/>
                    </a:ext>
                  </a:extLst>
                </a:gridCol>
                <a:gridCol w="2606038">
                  <a:extLst>
                    <a:ext uri="{9D8B030D-6E8A-4147-A177-3AD203B41FA5}">
                      <a16:colId xmlns:a16="http://schemas.microsoft.com/office/drawing/2014/main" val="2919358532"/>
                    </a:ext>
                  </a:extLst>
                </a:gridCol>
              </a:tblGrid>
              <a:tr h="375154">
                <a:tc gridSpan="2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Профиль ревматология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Профиль пульмонология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1876064"/>
                  </a:ext>
                </a:extLst>
              </a:tr>
              <a:tr h="608374"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Расходные обязательства бюджетов РФ /Субъектов РФ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Федеральная льгота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(ЖНВЛП)</a:t>
                      </a: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ФЗ -178 (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I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II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III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 группа)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ФЗ -178 (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I,II,III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группа)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3118411"/>
                  </a:ext>
                </a:extLst>
              </a:tr>
              <a:tr h="763156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Региональная льгота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(ЖНВЛП)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ПП 890 (РА,СКВ, ББ + Системные хронические заболевания кожи + инвалиды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I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гр.,</a:t>
                      </a: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неработающие  инвалиды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II</a:t>
                      </a: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гр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.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СКВ по </a:t>
                      </a:r>
                      <a:endParaRPr lang="ru-RU" sz="1200" dirty="0"/>
                    </a:p>
                    <a:p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перечню препаратов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ПП 890 (БА + </a:t>
                      </a: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инвалиды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гр., неработающие  инвалиды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II</a:t>
                      </a: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гр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.)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589883"/>
                  </a:ext>
                </a:extLst>
              </a:tr>
              <a:tr h="1553438">
                <a:tc rowSpan="2"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ОМС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КСГ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 (ЖНВЛП, КР/ не ЖНВЛП, не КР)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ПГГ бесплатного оказания гражданам медицинской помощи на 2024 год и на плановый период 2025 и 2026 годов"  - все РЗ (без привязки к инвалидности): 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 24.001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ПГГ бесплатного оказания гражданам медицинской помощи на 2024 год и на плановый период 2025 и 2026 годов"  - все заболевания органов дыхания (без привязки к инвалидности)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6522878"/>
                  </a:ext>
                </a:extLst>
              </a:tr>
              <a:tr h="1747235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ВМП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ПГГ бесплатного оказания гражданам медицинской помощи на 2024 год и на плановый период 2025 и 2026 годов"  :  </a:t>
                      </a:r>
                      <a:r>
                        <a:rPr kumimoji="0" lang="ru-RU" sz="12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перечень ВМП 1 №42: </a:t>
                      </a:r>
                      <a:r>
                        <a:rPr kumimoji="0" lang="ru-RU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_36 (инициация): </a:t>
                      </a:r>
                      <a:r>
                        <a:rPr kumimoji="0" lang="en-US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M08.1, M08.3, M08.4, </a:t>
                      </a:r>
                      <a:r>
                        <a:rPr kumimoji="0" lang="ru-RU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М09; ВМП_38 (инициация) </a:t>
                      </a:r>
                      <a:r>
                        <a:rPr kumimoji="0" lang="en-US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M05.0, M05.1, M05.2, M05.3, M05.8, M06.0, M06.1, M06.4, M06.8,</a:t>
                      </a:r>
                      <a:r>
                        <a:rPr kumimoji="0" lang="ru-RU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M08, M45, </a:t>
                      </a:r>
                      <a:r>
                        <a:rPr kumimoji="0" lang="en-US" sz="12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M32</a:t>
                      </a:r>
                      <a:r>
                        <a:rPr kumimoji="0" lang="en-US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M34,</a:t>
                      </a:r>
                      <a:r>
                        <a:rPr kumimoji="0" lang="ru-RU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M07.2</a:t>
                      </a:r>
                      <a:endParaRPr lang="ru-RU" sz="12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___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871617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A10303-B81C-D79A-DFDC-14B312625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336" y="5491736"/>
            <a:ext cx="4590288" cy="9937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F889AF-75F0-9580-D57F-DD04BED2AA04}"/>
              </a:ext>
            </a:extLst>
          </p:cNvPr>
          <p:cNvSpPr txBox="1"/>
          <p:nvPr/>
        </p:nvSpPr>
        <p:spPr>
          <a:xfrm>
            <a:off x="76202" y="5513452"/>
            <a:ext cx="1581910" cy="9387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1100" dirty="0"/>
              <a:t>Приложение № 10 к ТС по реализации Московской областной программы ОМС на 2024 год</a:t>
            </a: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D558CEA4-871D-E89B-D440-C25C4E6F058D}"/>
              </a:ext>
            </a:extLst>
          </p:cNvPr>
          <p:cNvSpPr/>
          <p:nvPr/>
        </p:nvSpPr>
        <p:spPr>
          <a:xfrm>
            <a:off x="1658112" y="5782073"/>
            <a:ext cx="268224" cy="401476"/>
          </a:xfrm>
          <a:prstGeom prst="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352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166586" y="995953"/>
            <a:ext cx="4075801" cy="1140431"/>
          </a:xfrm>
        </p:spPr>
        <p:txBody>
          <a:bodyPr>
            <a:noAutofit/>
          </a:bodyPr>
          <a:lstStyle/>
          <a:p>
            <a:pPr algn="ctr"/>
            <a:r>
              <a:rPr lang="ru-RU" sz="1575" b="1" cap="all" dirty="0">
                <a:solidFill>
                  <a:srgbClr val="002060"/>
                </a:solidFill>
                <a:latin typeface="+mn-lt"/>
              </a:rPr>
              <a:t/>
            </a:r>
            <a:br>
              <a:rPr lang="ru-RU" sz="1575" b="1" cap="all" dirty="0">
                <a:solidFill>
                  <a:srgbClr val="002060"/>
                </a:solidFill>
                <a:latin typeface="+mn-lt"/>
              </a:rPr>
            </a:br>
            <a:endParaRPr lang="ru-RU" sz="1575" b="1" cap="all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9184" y="1121664"/>
            <a:ext cx="8626839" cy="5549293"/>
          </a:xfrm>
        </p:spPr>
        <p:txBody>
          <a:bodyPr>
            <a:normAutofit/>
          </a:bodyPr>
          <a:lstStyle/>
          <a:p>
            <a:pPr marL="0" indent="0" eaLnBrk="1" fontAlgn="auto" hangingPunct="1">
              <a:spcBef>
                <a:spcPts val="750"/>
              </a:spcBef>
              <a:spcAft>
                <a:spcPts val="0"/>
              </a:spcAft>
              <a:buNone/>
              <a:defRPr/>
            </a:pPr>
            <a:r>
              <a:rPr lang="ru-RU" sz="1800" dirty="0">
                <a:solidFill>
                  <a:srgbClr val="002060"/>
                </a:solidFill>
                <a:latin typeface="Calibri" panose="020F0502020204030204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Статья 37. </a:t>
            </a:r>
            <a:r>
              <a:rPr lang="ru-RU" sz="1800" b="1" cap="all" dirty="0">
                <a:solidFill>
                  <a:schemeClr val="accent5">
                    <a:lumMod val="50000"/>
                  </a:schemeClr>
                </a:solidFill>
                <a:latin typeface="Calibri" panose="020F0502020204030204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Организация оказания медицинской помощи</a:t>
            </a:r>
            <a:r>
              <a:rPr lang="ru-RU" sz="1800" cap="all" dirty="0">
                <a:solidFill>
                  <a:schemeClr val="accent5">
                    <a:lumMod val="50000"/>
                  </a:schemeClr>
                </a:solidFill>
                <a:latin typeface="Calibri" panose="020F0502020204030204"/>
              </a:rPr>
              <a:t> 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Медицинская помощь, за исключением медицинской помощи, оказываемой в рамках клинической апробации, организуется и оказывается: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1) в соответствии с </a:t>
            </a:r>
            <a:r>
              <a:rPr lang="ru-RU" sz="1600" b="1" dirty="0">
                <a:solidFill>
                  <a:srgbClr val="0070C0"/>
                </a:solidFill>
                <a:cs typeface="Times New Roman" panose="02020603050405020304" pitchFamily="18" charset="0"/>
              </a:rPr>
              <a:t>положением об организации 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оказания медицинской помощи по видам медицинской помощи, которое утверждается уполномоченным федеральным органом исполнительной власти;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2) в соответствии с </a:t>
            </a:r>
            <a:r>
              <a:rPr lang="ru-RU" sz="1600" b="1" dirty="0">
                <a:solidFill>
                  <a:srgbClr val="0070C0"/>
                </a:solidFill>
                <a:cs typeface="Times New Roman" panose="02020603050405020304" pitchFamily="18" charset="0"/>
              </a:rPr>
              <a:t>порядками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 оказания медицинской помощи, утверждаемыми уполномоченным федеральным органом исполнительной власти и обязательными </a:t>
            </a:r>
            <a:r>
              <a:rPr lang="ru-RU" sz="1600" u="sng" dirty="0">
                <a:solidFill>
                  <a:prstClr val="black"/>
                </a:solidFill>
                <a:cs typeface="Times New Roman" panose="02020603050405020304" pitchFamily="18" charset="0"/>
              </a:rPr>
              <a:t>для исполнения на территории Российской Федерации всеми медицинскими организациями;</a:t>
            </a:r>
            <a:endParaRPr lang="ru-RU" sz="1600" i="1" dirty="0">
              <a:solidFill>
                <a:srgbClr val="C00000"/>
              </a:solidFill>
            </a:endParaRPr>
          </a:p>
          <a:p>
            <a:pPr algn="just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i="1" dirty="0">
                <a:solidFill>
                  <a:schemeClr val="accent5">
                    <a:lumMod val="50000"/>
                  </a:schemeClr>
                </a:solidFill>
              </a:rPr>
              <a:t>осуществляется поэтапно в </a:t>
            </a:r>
            <a:r>
              <a:rPr lang="ru-RU" sz="1600" i="1" u="sng" dirty="0">
                <a:solidFill>
                  <a:schemeClr val="accent5">
                    <a:lumMod val="50000"/>
                  </a:schemeClr>
                </a:solidFill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порядке</a:t>
            </a:r>
            <a:r>
              <a:rPr lang="ru-RU" sz="1600" i="1" dirty="0">
                <a:solidFill>
                  <a:schemeClr val="accent5">
                    <a:lumMod val="50000"/>
                  </a:schemeClr>
                </a:solidFill>
              </a:rPr>
              <a:t>, установленном 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i="1" dirty="0">
                <a:solidFill>
                  <a:schemeClr val="accent5">
                    <a:lumMod val="50000"/>
                  </a:schemeClr>
                </a:solidFill>
              </a:rPr>
              <a:t>Правительством Российской Федерации, но не позднее 1 января 2025 года</a:t>
            </a:r>
            <a:endParaRPr lang="ru-RU" sz="1600" i="1" u="sng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0" indent="0" algn="just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3) на </a:t>
            </a:r>
            <a:r>
              <a:rPr lang="ru-RU" sz="1600" b="1" dirty="0">
                <a:solidFill>
                  <a:srgbClr val="0070C0"/>
                </a:solidFill>
                <a:cs typeface="Times New Roman" panose="02020603050405020304" pitchFamily="18" charset="0"/>
              </a:rPr>
              <a:t>основе клинических рекомендаций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;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4) с </a:t>
            </a:r>
            <a:r>
              <a:rPr lang="ru-RU" sz="1600" b="1" dirty="0">
                <a:solidFill>
                  <a:srgbClr val="0070C0"/>
                </a:solidFill>
                <a:cs typeface="Times New Roman" panose="02020603050405020304" pitchFamily="18" charset="0"/>
              </a:rPr>
              <a:t>учетом стандартов медицинской помощи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, утверждаемых уполномоченным федеральным органом исполнительной власти.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15) 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</a:rPr>
              <a:t>Назначение и применение лекарственных препаратов, медицинских изделий и специализированных продуктов лечебного питания, не входящих в соответствующий стандарт медицинской помощи или не предусмотренных соответствующей клинической рекомендацией, допускаются в случае наличия медицинских показаний (индивидуальной непереносимости, по жизненным показаниям) по решению врачебной комиссии.</a:t>
            </a:r>
            <a:endParaRPr lang="ru-RU" sz="1600" dirty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593642" y="6457372"/>
            <a:ext cx="6465014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342900">
              <a:defRPr/>
            </a:pPr>
            <a:r>
              <a:rPr lang="ru-RU" sz="788" dirty="0">
                <a:solidFill>
                  <a:prstClr val="black"/>
                </a:solidFill>
                <a:latin typeface="Calibri" panose="020F0502020204030204"/>
                <a:hlinkClick r:id="rId4"/>
              </a:rPr>
              <a:t>Статья 37. Организация оказания медицинской помощи / КонсультантПлюс (consultant.ru)</a:t>
            </a:r>
            <a:endParaRPr lang="ru-RU" sz="788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EF4CB6-EAE6-4CD8-668E-6290956BE56E}"/>
              </a:ext>
            </a:extLst>
          </p:cNvPr>
          <p:cNvSpPr txBox="1"/>
          <p:nvPr/>
        </p:nvSpPr>
        <p:spPr>
          <a:xfrm>
            <a:off x="121920" y="135970"/>
            <a:ext cx="8834103" cy="707886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ru-RU" sz="2000" b="1" kern="0" cap="all" dirty="0">
                <a:solidFill>
                  <a:schemeClr val="accent5">
                    <a:lumMod val="50000"/>
                  </a:schemeClr>
                </a:solidFill>
                <a:latin typeface="Calibri"/>
              </a:rPr>
              <a:t>Федеральный закон от 21.11.2011 N 323-ФЗ "Об основах охраны здоровья граждан в Российской Федерации» </a:t>
            </a:r>
            <a:endParaRPr lang="ru-RU" sz="2000" b="1" kern="0" dirty="0">
              <a:solidFill>
                <a:schemeClr val="accent5">
                  <a:lumMod val="50000"/>
                </a:schemeClr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298338" y="840306"/>
            <a:ext cx="3606206" cy="224676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342900"/>
            <a:r>
              <a:rPr lang="ru-RU" sz="1400" dirty="0">
                <a:solidFill>
                  <a:srgbClr val="000000"/>
                </a:solidFill>
              </a:rPr>
              <a:t>Распоряжение Правительства РФ от </a:t>
            </a:r>
            <a:r>
              <a:rPr lang="ru-RU" sz="1400" dirty="0" err="1">
                <a:solidFill>
                  <a:srgbClr val="000000"/>
                </a:solidFill>
              </a:rPr>
              <a:t>от</a:t>
            </a:r>
            <a:r>
              <a:rPr lang="ru-RU" sz="1400" dirty="0">
                <a:solidFill>
                  <a:srgbClr val="000000"/>
                </a:solidFill>
              </a:rPr>
              <a:t> 12.10.2019 N 2406-р  (ред. от 16.04.2024) «Об утверждении перечня жизненно необходимых и важнейших лекарственных препаратов, а также перечней лекарственных препаратов для медицинского применения и минимального ассортимента лекарственных препаратов, необходимых для оказания медицинской помощи»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1377" y="1271194"/>
            <a:ext cx="3023222" cy="1384995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 defTabSz="342900"/>
            <a:r>
              <a:rPr lang="ru-RU" sz="1400" b="1" dirty="0">
                <a:solidFill>
                  <a:srgbClr val="000000"/>
                </a:solidFill>
                <a:latin typeface="Calibri"/>
              </a:rPr>
              <a:t>Приказ Минздрава России от 15.11.2012 N 916н (ред. от 21.02.2020) "Об утверждении Порядка оказания медицинской помощи населению по профилю "пульмонология"</a:t>
            </a: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921" y="272886"/>
            <a:ext cx="8118158" cy="390395"/>
          </a:xfrm>
          <a:solidFill>
            <a:schemeClr val="bg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algn="ctr"/>
            <a:r>
              <a:rPr lang="ru-RU" sz="2000" b="1" cap="all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Нормативное обеспечение терапии пациентов с БА: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4348" y="3194404"/>
            <a:ext cx="2597764" cy="2677656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 defTabSz="342900" fontAlgn="base"/>
            <a:r>
              <a:rPr lang="ru-RU" sz="1400" b="1" dirty="0">
                <a:solidFill>
                  <a:srgbClr val="444444"/>
                </a:solidFill>
                <a:latin typeface="Calibri"/>
              </a:rPr>
              <a:t>МИНИСТЕРСТВО ЗДРАВООХРАНЕНИЯ РОССИЙСКОЙ ФЕДЕРАЦИИ</a:t>
            </a:r>
          </a:p>
          <a:p>
            <a:pPr algn="ctr" defTabSz="342900" fontAlgn="base"/>
            <a:endParaRPr lang="ru-RU" sz="1400" b="1" dirty="0">
              <a:solidFill>
                <a:srgbClr val="444444"/>
              </a:solidFill>
              <a:latin typeface="Calibri"/>
            </a:endParaRPr>
          </a:p>
          <a:p>
            <a:pPr algn="ctr" defTabSz="342900" fontAlgn="base"/>
            <a:r>
              <a:rPr lang="ru-RU" sz="1400" b="1" dirty="0">
                <a:solidFill>
                  <a:srgbClr val="444444"/>
                </a:solidFill>
                <a:latin typeface="Calibri"/>
              </a:rPr>
              <a:t>ПРИКАЗ</a:t>
            </a:r>
          </a:p>
          <a:p>
            <a:pPr algn="ctr" defTabSz="342900" fontAlgn="base"/>
            <a:endParaRPr lang="ru-RU" sz="1400" b="1" dirty="0">
              <a:solidFill>
                <a:srgbClr val="444444"/>
              </a:solidFill>
              <a:latin typeface="Calibri"/>
            </a:endParaRPr>
          </a:p>
          <a:p>
            <a:pPr algn="ctr" defTabSz="342900" fontAlgn="base"/>
            <a:r>
              <a:rPr lang="ru-RU" sz="1400" b="1" dirty="0">
                <a:solidFill>
                  <a:srgbClr val="444444"/>
                </a:solidFill>
                <a:latin typeface="Calibri"/>
              </a:rPr>
              <a:t>от 27 мая 2022 года N 358н</a:t>
            </a:r>
          </a:p>
          <a:p>
            <a:pPr algn="ctr" defTabSz="342900" fontAlgn="base"/>
            <a:endParaRPr lang="ru-RU" sz="1400" b="1" dirty="0">
              <a:solidFill>
                <a:srgbClr val="444444"/>
              </a:solidFill>
              <a:latin typeface="Calibri"/>
            </a:endParaRPr>
          </a:p>
          <a:p>
            <a:pPr algn="ctr" defTabSz="342900" fontAlgn="base"/>
            <a:r>
              <a:rPr lang="ru-RU" sz="1400" b="1" dirty="0">
                <a:solidFill>
                  <a:srgbClr val="444444"/>
                </a:solidFill>
                <a:latin typeface="Calibri"/>
              </a:rPr>
              <a:t>Об утверждении стандарта медицинской помощи взрослым при бронхиальной астме (диагностика и лечение)</a:t>
            </a:r>
            <a:endParaRPr lang="ru-RU" sz="1400" dirty="0">
              <a:solidFill>
                <a:prstClr val="black"/>
              </a:solidFill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37835" y="3535606"/>
            <a:ext cx="3366709" cy="2236446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defTabSz="342900">
              <a:lnSpc>
                <a:spcPct val="107000"/>
              </a:lnSpc>
              <a:spcAft>
                <a:spcPts val="600"/>
              </a:spcAft>
              <a:defRPr/>
            </a:pPr>
            <a:r>
              <a:rPr lang="ru-RU" sz="825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 defTabSz="342900"/>
            <a:r>
              <a:rPr lang="ru-RU" sz="1600" b="1" dirty="0">
                <a:solidFill>
                  <a:srgbClr val="000000"/>
                </a:solidFill>
                <a:latin typeface="Calibri"/>
              </a:rPr>
              <a:t>Постановление Правительства РФ от 28.12.2023 N 2353 «О Программе государственных гарантий бесплатного оказания гражданам медицинской помощи на 2024 год и на плановый период 2025 и 2026 годов»</a:t>
            </a:r>
          </a:p>
          <a:p>
            <a:pPr algn="ctr" defTabSz="342900"/>
            <a:endParaRPr lang="ru-RU" sz="13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7158" y="6291012"/>
            <a:ext cx="88896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342900"/>
            <a:r>
              <a:rPr lang="ru-RU" sz="600" dirty="0">
                <a:solidFill>
                  <a:prstClr val="black"/>
                </a:solidFill>
                <a:latin typeface="Calibri"/>
                <a:hlinkClick r:id="rId2"/>
              </a:rPr>
              <a:t>Рубрикатор КР (</a:t>
            </a:r>
            <a:r>
              <a:rPr lang="en-US" sz="600" dirty="0">
                <a:solidFill>
                  <a:prstClr val="black"/>
                </a:solidFill>
                <a:latin typeface="Calibri"/>
                <a:hlinkClick r:id="rId2"/>
              </a:rPr>
              <a:t>minzdrav.gov.ru)</a:t>
            </a:r>
            <a:r>
              <a:rPr lang="ru-RU" sz="600" dirty="0">
                <a:solidFill>
                  <a:prstClr val="black"/>
                </a:solidFill>
                <a:latin typeface="Calibri"/>
              </a:rPr>
              <a:t>,</a:t>
            </a:r>
            <a:r>
              <a:rPr lang="ru-RU" sz="600" dirty="0">
                <a:solidFill>
                  <a:prstClr val="black"/>
                </a:solidFill>
                <a:latin typeface="Calibri"/>
                <a:hlinkClick r:id="rId3"/>
              </a:rPr>
              <a:t> Распоряжение Правительства РФ от 12.10.2019 N 2406-р (ред. от 09.06.2023) &lt;Об утверждении перечня жизненно необходимых и важнейших лекарственных препаратов, а также перечней лекарственных препаратов для медицинского применения и минимального... \ КонсультантПлюс (consultant.ru)</a:t>
            </a:r>
            <a:r>
              <a:rPr lang="ru-RU" sz="600" dirty="0">
                <a:solidFill>
                  <a:prstClr val="black"/>
                </a:solidFill>
                <a:latin typeface="Calibri"/>
              </a:rPr>
              <a:t>,</a:t>
            </a:r>
            <a:r>
              <a:rPr lang="ru-RU" sz="600" dirty="0">
                <a:solidFill>
                  <a:prstClr val="black"/>
                </a:solidFill>
                <a:latin typeface="Calibri"/>
                <a:hlinkClick r:id="rId4"/>
              </a:rPr>
              <a:t> ПРАВИТЕЛЬСТВО РОССИЙСКОЙ ФЕДЕРАЦИИ ПОСТАНОВЛЕНИЕ от 28 декабря 2023 г. N 2353 О ПРОГРАММЕ ГОСУДАРСТВЕННЫХ ГАРАНТИЙ БЕСПЛАТНОГО ОКАЗАНИЯ ГРАЖДАНАМ МЕДИЦИНСКОЙ ПОМОЩИ НА 2024 ГОД И НА ПЛАНОВЫЙ ПЕРИОД 2025 И 2026 ГОДОВ \ КонсультантПлюс (consultant.ru)</a:t>
            </a:r>
            <a:r>
              <a:rPr lang="ru-RU" sz="600" dirty="0">
                <a:solidFill>
                  <a:prstClr val="black"/>
                </a:solidFill>
                <a:latin typeface="Calibri"/>
              </a:rPr>
              <a:t>  </a:t>
            </a:r>
          </a:p>
        </p:txBody>
      </p:sp>
      <p:pic>
        <p:nvPicPr>
          <p:cNvPr id="6" name="Объект 5" descr="Изображение выглядит как текст, снимок экрана, письмо, дизайн&#10;&#10;Автоматически созданное описание"/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02"/>
          <a:stretch>
            <a:fillRect/>
          </a:stretch>
        </p:blipFill>
        <p:spPr>
          <a:xfrm>
            <a:off x="2948940" y="1840992"/>
            <a:ext cx="2849630" cy="3004617"/>
          </a:xfrm>
          <a:solidFill>
            <a:schemeClr val="bg1"/>
          </a:solidFill>
          <a:ln w="22225">
            <a:solidFill>
              <a:srgbClr val="C0000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73EE58D-F7FF-EFBA-41FC-EA38278399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71" y="3995619"/>
            <a:ext cx="2058250" cy="1160853"/>
          </a:xfrm>
          <a:prstGeom prst="rect">
            <a:avLst/>
          </a:prstGeom>
        </p:spPr>
      </p:pic>
      <p:sp>
        <p:nvSpPr>
          <p:cNvPr id="23" name="Стрелка: вправо 22"/>
          <p:cNvSpPr/>
          <p:nvPr/>
        </p:nvSpPr>
        <p:spPr>
          <a:xfrm rot="5400000">
            <a:off x="5880120" y="4907398"/>
            <a:ext cx="251972" cy="360703"/>
          </a:xfrm>
          <a:prstGeom prst="righ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defRPr/>
            </a:pPr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4358" y="6339922"/>
            <a:ext cx="84439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342900">
              <a:defRPr/>
            </a:pPr>
            <a:r>
              <a:rPr lang="ru-RU" sz="600" dirty="0">
                <a:solidFill>
                  <a:prstClr val="black"/>
                </a:solidFill>
                <a:latin typeface="Calibri" panose="020F0502020204030204"/>
                <a:hlinkClick r:id="rId3"/>
              </a:rPr>
              <a:t>Рубрикатор КР (</a:t>
            </a:r>
            <a:r>
              <a:rPr lang="en-US" sz="600" dirty="0">
                <a:solidFill>
                  <a:prstClr val="black"/>
                </a:solidFill>
                <a:latin typeface="Calibri" panose="020F0502020204030204"/>
                <a:hlinkClick r:id="rId3"/>
              </a:rPr>
              <a:t>minzdrav.gov.ru)</a:t>
            </a:r>
            <a:r>
              <a:rPr lang="ru-RU" sz="600" dirty="0">
                <a:solidFill>
                  <a:prstClr val="black"/>
                </a:solidFill>
                <a:latin typeface="Calibri" panose="020F0502020204030204"/>
              </a:rPr>
              <a:t>, </a:t>
            </a:r>
            <a:r>
              <a:rPr lang="ru-RU" sz="600" dirty="0">
                <a:solidFill>
                  <a:prstClr val="black"/>
                </a:solidFill>
                <a:latin typeface="Calibri" panose="020F0502020204030204"/>
                <a:hlinkClick r:id="rId4"/>
              </a:rPr>
              <a:t>Приказ Минздрава России от 10.05.2017 N 203н "Об утверждении критериев оценки качества медицинской помощи" (Зарегистрировано в Минюсте России 17.05.2017 N 46740) / КонсультантПлюс (consultant.ru)</a:t>
            </a:r>
            <a:r>
              <a:rPr lang="ru-RU" sz="600" dirty="0">
                <a:solidFill>
                  <a:prstClr val="black"/>
                </a:solidFill>
                <a:latin typeface="Calibri" panose="020F0502020204030204"/>
              </a:rPr>
              <a:t>,</a:t>
            </a:r>
            <a:r>
              <a:rPr lang="ru-RU" sz="600" dirty="0">
                <a:solidFill>
                  <a:prstClr val="black"/>
                </a:solidFill>
                <a:latin typeface="Calibri"/>
                <a:hlinkClick r:id="rId5"/>
              </a:rPr>
              <a:t> КР Бронхиальная астма (2024) - проект (spulmo.ru)</a:t>
            </a:r>
            <a:r>
              <a:rPr lang="ru-RU" sz="600" dirty="0">
                <a:solidFill>
                  <a:prstClr val="black"/>
                </a:solidFill>
                <a:latin typeface="Calibri" panose="020F0502020204030204"/>
              </a:rPr>
              <a:t>  </a:t>
            </a:r>
          </a:p>
        </p:txBody>
      </p:sp>
      <p:sp>
        <p:nvSpPr>
          <p:cNvPr id="12" name="Стрелка: вправо 11"/>
          <p:cNvSpPr/>
          <p:nvPr/>
        </p:nvSpPr>
        <p:spPr>
          <a:xfrm>
            <a:off x="3525525" y="2246762"/>
            <a:ext cx="1355086" cy="397799"/>
          </a:xfrm>
          <a:prstGeom prst="righ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defRPr/>
            </a:pPr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481815" y="5213428"/>
            <a:ext cx="4232323" cy="71558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342900" fontAlgn="base">
              <a:defRPr/>
            </a:pPr>
            <a:r>
              <a:rPr lang="ru-RU" sz="1350" b="1" dirty="0">
                <a:solidFill>
                  <a:srgbClr val="444444"/>
                </a:solidFill>
                <a:latin typeface="Calibri" panose="020F0502020204030204"/>
              </a:rPr>
              <a:t>Об утверждении стандарта медицинской помощи взрослым при бронхиальной астме (диагностика и лечение)</a:t>
            </a:r>
            <a:endParaRPr lang="ru-RU" sz="1350" dirty="0">
              <a:solidFill>
                <a:prstClr val="black"/>
              </a:solidFill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4358" y="5228360"/>
            <a:ext cx="3497100" cy="73866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indent="257175" algn="just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050" u="sng" dirty="0">
                <a:solidFill>
                  <a:srgbClr val="ED7D31">
                    <a:lumMod val="50000"/>
                  </a:srgbClr>
                </a:solidFill>
                <a:latin typeface="Calibri Light" panose="020F0302020204030204"/>
                <a:cs typeface="Arial" panose="020B0604020202020204" pitchFamily="34" charset="0"/>
                <a:hlinkClick r:id="rId4"/>
              </a:rPr>
              <a:t>Приказ Минздрава России от 10.05.2017 N 203н "Об утверждении критериев оценки качества медицинской помощи" </a:t>
            </a:r>
            <a:endParaRPr lang="ru-RU" altLang="ru-RU" sz="1050" u="sng" dirty="0">
              <a:solidFill>
                <a:srgbClr val="ED7D31">
                  <a:lumMod val="50000"/>
                </a:srgbClr>
              </a:solidFill>
              <a:latin typeface="Calibri Light" panose="020F0302020204030204"/>
              <a:cs typeface="Arial" panose="020B0604020202020204" pitchFamily="34" charset="0"/>
            </a:endParaRPr>
          </a:p>
          <a:p>
            <a:pPr indent="257175" algn="just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050" b="1" dirty="0">
                <a:solidFill>
                  <a:srgbClr val="4472C4">
                    <a:lumMod val="50000"/>
                  </a:srgbClr>
                </a:solidFill>
                <a:latin typeface="Calibri Light" panose="020F0302020204030204"/>
                <a:cs typeface="Arial" panose="020B0604020202020204" pitchFamily="34" charset="0"/>
              </a:rPr>
              <a:t>НЕТ КРИТЕРИЕВ ДЛЯ БА!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4023404" y="5427346"/>
            <a:ext cx="482080" cy="434741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58496" y="288534"/>
            <a:ext cx="8859775" cy="640458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cap="all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Проект клинических рекомендаций БА = новые медицинские стандарты:</a:t>
            </a:r>
          </a:p>
        </p:txBody>
      </p:sp>
      <p:pic>
        <p:nvPicPr>
          <p:cNvPr id="8" name="Объект 5" descr="Изображение выглядит как текст, снимок экрана, письмо, дизайн&#10;&#10;Автоматически созданное описание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96" y="1325082"/>
            <a:ext cx="2452629" cy="2670537"/>
          </a:xfrm>
          <a:prstGeom prst="rect">
            <a:avLst/>
          </a:prstGeom>
          <a:ln w="25400">
            <a:solidFill>
              <a:schemeClr val="accent2">
                <a:lumMod val="50000"/>
              </a:schemeClr>
            </a:solidFill>
          </a:ln>
        </p:spPr>
      </p:pic>
      <p:sp>
        <p:nvSpPr>
          <p:cNvPr id="4" name="Овал 3"/>
          <p:cNvSpPr/>
          <p:nvPr/>
        </p:nvSpPr>
        <p:spPr>
          <a:xfrm>
            <a:off x="1343347" y="3084623"/>
            <a:ext cx="1576226" cy="315931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defRPr/>
            </a:pPr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Стрелка: вправо 13"/>
          <p:cNvSpPr/>
          <p:nvPr/>
        </p:nvSpPr>
        <p:spPr>
          <a:xfrm rot="5400000">
            <a:off x="5862022" y="3821793"/>
            <a:ext cx="211688" cy="360703"/>
          </a:xfrm>
          <a:prstGeom prst="righ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defRPr/>
            </a:pPr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6" name="Рисунок 15" descr="Изображение выглядит как текст, снимок экрана, документ, Шрифт&#10;&#10;Автоматически созданное описание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4000"/>
                    </a14:imgEffect>
                    <a14:imgEffect>
                      <a14:sharpenSoften amount="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611" y="1238670"/>
            <a:ext cx="2568701" cy="2670537"/>
          </a:xfrm>
          <a:prstGeom prst="rect">
            <a:avLst/>
          </a:prstGeom>
          <a:ln w="31750">
            <a:solidFill>
              <a:schemeClr val="accent6">
                <a:lumMod val="50000"/>
              </a:schemeClr>
            </a:solidFill>
          </a:ln>
        </p:spPr>
      </p:pic>
      <p:sp>
        <p:nvSpPr>
          <p:cNvPr id="17" name="Прямоугольник 16"/>
          <p:cNvSpPr/>
          <p:nvPr/>
        </p:nvSpPr>
        <p:spPr>
          <a:xfrm>
            <a:off x="2523744" y="4107988"/>
            <a:ext cx="6288787" cy="78483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342900">
              <a:defRPr/>
            </a:pPr>
            <a:r>
              <a:rPr lang="ru-RU" sz="900" dirty="0">
                <a:solidFill>
                  <a:prstClr val="black"/>
                </a:solidFill>
                <a:latin typeface="Calibri" panose="020F0502020204030204"/>
              </a:rPr>
              <a:t>	</a:t>
            </a:r>
            <a:r>
              <a:rPr lang="ru-RU" sz="900" b="1" dirty="0">
                <a:solidFill>
                  <a:srgbClr val="8BC145">
                    <a:lumMod val="50000"/>
                  </a:srgbClr>
                </a:solidFill>
                <a:latin typeface="Calibri" panose="020F0502020204030204"/>
              </a:rPr>
              <a:t>МИНИСТЕРСТВО ЗДРАВООХРАНЕНИЯ РОССИЙСКОЙ ФЕДЕРАЦИИ </a:t>
            </a:r>
            <a:br>
              <a:rPr lang="ru-RU" sz="900" b="1" dirty="0">
                <a:solidFill>
                  <a:srgbClr val="8BC145">
                    <a:lumMod val="50000"/>
                  </a:srgbClr>
                </a:solidFill>
                <a:latin typeface="Calibri" panose="020F0502020204030204"/>
              </a:rPr>
            </a:br>
            <a:r>
              <a:rPr lang="ru-RU" sz="900" b="1" dirty="0">
                <a:solidFill>
                  <a:srgbClr val="8BC145">
                    <a:lumMod val="50000"/>
                  </a:srgbClr>
                </a:solidFill>
                <a:latin typeface="Calibri" panose="020F0502020204030204"/>
              </a:rPr>
              <a:t>ПРИКАЗ от 22 февраля 2022 года N 103н </a:t>
            </a:r>
            <a:br>
              <a:rPr lang="ru-RU" sz="900" b="1" dirty="0">
                <a:solidFill>
                  <a:srgbClr val="8BC145">
                    <a:lumMod val="50000"/>
                  </a:srgbClr>
                </a:solidFill>
                <a:latin typeface="Calibri" panose="020F0502020204030204"/>
              </a:rPr>
            </a:br>
            <a:r>
              <a:rPr lang="ru-RU" sz="900" i="1" dirty="0">
                <a:solidFill>
                  <a:srgbClr val="444444"/>
                </a:solidFill>
                <a:latin typeface="Calibri" panose="020F0502020204030204"/>
              </a:rPr>
              <a:t>(Зарегистрировано в Министерстве юстиции Российской Федерации 6 июня 2022 года)</a:t>
            </a:r>
            <a:endParaRPr lang="ru-RU" sz="900" b="1" dirty="0">
              <a:solidFill>
                <a:srgbClr val="002060"/>
              </a:solidFill>
              <a:latin typeface="Calibri" panose="020F0502020204030204"/>
            </a:endParaRPr>
          </a:p>
          <a:p>
            <a:pPr algn="ctr" defTabSz="342900">
              <a:defRPr/>
            </a:pPr>
            <a:r>
              <a:rPr lang="ru-RU" sz="900" b="1" dirty="0">
                <a:solidFill>
                  <a:prstClr val="black"/>
                </a:solidFill>
                <a:latin typeface="Calibri" panose="020F0502020204030204"/>
              </a:rPr>
              <a:t>Разработка стандарта медицинской помощи осуществляется на основе соответствующих клинических рекомендаций</a:t>
            </a:r>
            <a:r>
              <a:rPr lang="ru-RU" sz="9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ru-RU" sz="900" b="1" u="sng" dirty="0">
                <a:solidFill>
                  <a:prstClr val="black"/>
                </a:solidFill>
                <a:latin typeface="Calibri" panose="020F0502020204030204"/>
              </a:rPr>
              <a:t>не позднее 8 месяцев </a:t>
            </a:r>
            <a:r>
              <a:rPr lang="ru-RU" sz="900" dirty="0">
                <a:solidFill>
                  <a:prstClr val="black"/>
                </a:solidFill>
                <a:latin typeface="Calibri" panose="020F0502020204030204"/>
              </a:rPr>
              <a:t>после их размещения на официальном сайте Министерства в сети "Интернет".</a:t>
            </a:r>
            <a:endParaRPr lang="ru-RU" sz="900" i="1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/>
          <p:nvPr/>
        </p:nvSpPr>
        <p:spPr bwMode="auto">
          <a:xfrm>
            <a:off x="280963" y="181325"/>
            <a:ext cx="8682415" cy="5014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Маршрутизация пациентов при тяжелой астме</a:t>
            </a:r>
          </a:p>
        </p:txBody>
      </p:sp>
      <p:pic>
        <p:nvPicPr>
          <p:cNvPr id="4" name="Рисунок 3" descr="Изображение выглядит как текст, снимок экрана, Шрифт&#10;&#10;Автоматически созданное описание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64" y="900102"/>
            <a:ext cx="8720170" cy="4823365"/>
          </a:xfrm>
          <a:prstGeom prst="rect">
            <a:avLst/>
          </a:prstGeom>
        </p:spPr>
      </p:pic>
      <p:sp>
        <p:nvSpPr>
          <p:cNvPr id="7" name="Text Placeholder 6"/>
          <p:cNvSpPr txBox="1"/>
          <p:nvPr/>
        </p:nvSpPr>
        <p:spPr>
          <a:xfrm>
            <a:off x="3307644" y="6600804"/>
            <a:ext cx="5752895" cy="216982"/>
          </a:xfrm>
          <a:prstGeom prst="rect">
            <a:avLst/>
          </a:prstGeom>
          <a:solidFill>
            <a:sysClr val="window" lastClr="FFFFFF"/>
          </a:solidFill>
        </p:spPr>
        <p:txBody>
          <a:bodyPr vert="horz" wrap="square" lIns="91440" tIns="45720" rIns="91440" bIns="45720" rtlCol="0" anchor="b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75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36068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56070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742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  <a:lvl5pPr marL="91821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D9A78"/>
              </a:buClr>
              <a:buSzTx/>
              <a:buFontTx/>
              <a:buNone/>
              <a:tabLst/>
              <a:defRPr/>
            </a:pPr>
            <a:r>
              <a:rPr kumimoji="0" lang="ru-RU" altLang="ru-RU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Ризаханова</a:t>
            </a:r>
            <a:r>
              <a:rPr kumimoji="0" lang="ru-RU" altLang="ru-RU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О.А. к.м.н.,</a:t>
            </a:r>
            <a:r>
              <a:rPr kumimoji="0" lang="ru-RU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ГБОУ ВО СЗГМУ </a:t>
            </a:r>
            <a:r>
              <a:rPr kumimoji="0" lang="ru-RU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им.И.И.Мечникова</a:t>
            </a:r>
            <a:r>
              <a:rPr kumimoji="0" lang="ru-RU" altLang="ru-RU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Из личного архива, 2024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7328" y="5847521"/>
            <a:ext cx="69023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ТБА -Тяжёлая бронхиальная астма                                      6. МО-медицинская организация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ГИБТ- Генно-инженерная биологическая терапия          7. ОМС – обязательное медицинское страхование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ГИБП-генно-инженерные биологические препараты     8.  КСГ-клинико-статистическая группа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ВОП-врачи общей практики                                                   9. ВК –врачебная комиссия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КДЦ-консультативно-диагностический центр</a:t>
            </a:r>
          </a:p>
        </p:txBody>
      </p:sp>
    </p:spTree>
    <p:extLst>
      <p:ext uri="{BB962C8B-B14F-4D97-AF65-F5344CB8AC3E}">
        <p14:creationId xmlns:p14="http://schemas.microsoft.com/office/powerpoint/2010/main" val="8445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 descr="Изображение выглядит как текст, снимок экрана, Шрифт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0EA1F7A2-BE53-2843-B019-AF2246E5D4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463" y="2179135"/>
            <a:ext cx="2575892" cy="3545855"/>
          </a:xfrm>
          <a:solidFill>
            <a:schemeClr val="bg1"/>
          </a:solidFill>
          <a:ln w="15875">
            <a:solidFill>
              <a:schemeClr val="tx1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5135407" y="1133010"/>
            <a:ext cx="3786512" cy="20313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T Sans" panose="020B0503020203020204" pitchFamily="34" charset="-52"/>
                <a:ea typeface="+mn-ea"/>
                <a:cs typeface="+mn-cs"/>
              </a:rPr>
              <a:t>Распоряжение Правительства РФ от  12.10.2019 N 2406-р 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T Sans" panose="020B0503020203020204" pitchFamily="34" charset="-52"/>
                <a:ea typeface="+mn-ea"/>
                <a:cs typeface="+mn-cs"/>
              </a:rPr>
              <a:t>(изм. 28.07.2024)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T Sans" panose="020B0503020203020204" pitchFamily="34" charset="-52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T Sans" panose="020B0503020203020204" pitchFamily="34" charset="-52"/>
                <a:ea typeface="+mn-ea"/>
                <a:cs typeface="+mn-cs"/>
              </a:rPr>
              <a:t>«Об утверждении перечня жизненно необходимых и важнейших лекарственных препаратов, а также перечней лекарственных препаратов для медицинского применения и минимального ассортимента лекарственных препаратов, необходимых для оказания медицинской помощи»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9291" y="1027285"/>
            <a:ext cx="3499104" cy="1815882"/>
          </a:xfrm>
          <a:prstGeom prst="rect">
            <a:avLst/>
          </a:prstGeom>
          <a:solidFill>
            <a:schemeClr val="bg1"/>
          </a:solidFill>
          <a:ln w="127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Приказ Министерства здравоохранения РФ от 12 ноября 2012 г. N 900н "Об утверждении Порядка оказания медицинской помощи взрослому населению по профилю "ревматология" (с изменениями и дополнениями)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921" y="272886"/>
            <a:ext cx="8118158" cy="390395"/>
          </a:xfrm>
          <a:solidFill>
            <a:schemeClr val="bg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algn="ctr"/>
            <a:r>
              <a:rPr lang="ru-RU" sz="2000" b="1" cap="all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Нормативное обеспечение терапии пациентов с СКВ: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7158" y="6291012"/>
            <a:ext cx="88896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3"/>
              </a:rPr>
              <a:t>Рубрикатор КР (</a:t>
            </a: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3"/>
              </a:rPr>
              <a:t>minzdrav.gov.ru)</a:t>
            </a: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</a:t>
            </a: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4"/>
              </a:rPr>
              <a:t> Распоряжение Правительства РФ от 12.10.2019 N 2406-р (ред. от 09.06.2023) &lt;Об утверждении перечня жизненно необходимых и важнейших лекарственных препаратов, а также перечней лекарственных препаратов для медицинского применения и минимального... \ КонсультантПлюс (consultant.ru)</a:t>
            </a: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</a:t>
            </a: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5"/>
              </a:rPr>
              <a:t> ПРАВИТЕЛЬСТВО РОССИЙСКОЙ ФЕДЕРАЦИИ ПОСТАНОВЛЕНИЕ от 28 декабря 2023 г. N 2353 О ПРОГРАММЕ ГОСУДАРСТВЕННЫХ ГАРАНТИЙ БЕСПЛАТНОГО ОКАЗАНИЯ ГРАЖДАНАМ МЕДИЦИНСКОЙ ПОМОЩИ НА 2024 ГОД И НА ПЛАНОВЫЙ ПЕРИОД 2025 И 2026 ГОДОВ \ КонсультантПлюс (consultant.ru)</a:t>
            </a: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84064" y="4017147"/>
            <a:ext cx="3786512" cy="199022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2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Постановление Правительства РФ от 28.12.2023 N 2353 «О Программе государственных гарантий бесплатного оказания гражданам медицинской помощи на 2024 год и на плановый период 2025 и 2026 годов»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10" name="Рисунок 9" descr="Изображение выглядит как текст, Бренд, визитная карточка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12510575-3316-BF1C-153E-0559B0108E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71" y="5150355"/>
            <a:ext cx="2925144" cy="12260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9EE22A4-D15B-76D5-7453-88FB0816F5C2}"/>
              </a:ext>
            </a:extLst>
          </p:cNvPr>
          <p:cNvSpPr txBox="1"/>
          <p:nvPr/>
        </p:nvSpPr>
        <p:spPr>
          <a:xfrm rot="20437740">
            <a:off x="1230963" y="4642524"/>
            <a:ext cx="2268793" cy="101566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accent2">
                    <a:lumMod val="50000"/>
                  </a:schemeClr>
                </a:solidFill>
              </a:rPr>
              <a:t>Рассмотрение КР научно-</a:t>
            </a:r>
          </a:p>
          <a:p>
            <a:pPr algn="ctr"/>
            <a:r>
              <a:rPr lang="ru-RU" sz="1200" b="1" dirty="0">
                <a:solidFill>
                  <a:schemeClr val="accent2">
                    <a:lumMod val="50000"/>
                  </a:schemeClr>
                </a:solidFill>
              </a:rPr>
              <a:t>практическим советом </a:t>
            </a:r>
          </a:p>
          <a:p>
            <a:pPr algn="ctr"/>
            <a:r>
              <a:rPr lang="ru-RU" sz="1200" b="1" dirty="0">
                <a:solidFill>
                  <a:schemeClr val="accent2">
                    <a:lumMod val="50000"/>
                  </a:schemeClr>
                </a:solidFill>
              </a:rPr>
              <a:t>Минздрава России </a:t>
            </a:r>
          </a:p>
          <a:p>
            <a:pPr algn="ctr"/>
            <a:r>
              <a:rPr lang="ru-RU" sz="1200" b="1" dirty="0">
                <a:solidFill>
                  <a:schemeClr val="accent2">
                    <a:lumMod val="50000"/>
                  </a:schemeClr>
                </a:solidFill>
              </a:rPr>
              <a:t>запланировано на сентябрь </a:t>
            </a:r>
          </a:p>
          <a:p>
            <a:pPr algn="ctr"/>
            <a:r>
              <a:rPr lang="ru-RU" sz="1200" b="1" dirty="0">
                <a:solidFill>
                  <a:schemeClr val="accent2">
                    <a:lumMod val="50000"/>
                  </a:schemeClr>
                </a:solidFill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42881624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4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6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Тема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7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16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бщие макеты">
  <a:themeElements>
    <a:clrScheme name="Другая 1">
      <a:dk1>
        <a:srgbClr val="212121"/>
      </a:dk1>
      <a:lt1>
        <a:sysClr val="window" lastClr="FFFFFF"/>
      </a:lt1>
      <a:dk2>
        <a:srgbClr val="44546A"/>
      </a:dk2>
      <a:lt2>
        <a:srgbClr val="E7E6E6"/>
      </a:lt2>
      <a:accent1>
        <a:srgbClr val="FDEC9A"/>
      </a:accent1>
      <a:accent2>
        <a:srgbClr val="F9D464"/>
      </a:accent2>
      <a:accent3>
        <a:srgbClr val="F2B154"/>
      </a:accent3>
      <a:accent4>
        <a:srgbClr val="EC8F43"/>
      </a:accent4>
      <a:accent5>
        <a:srgbClr val="E66C33"/>
      </a:accent5>
      <a:accent6>
        <a:srgbClr val="D35028"/>
      </a:accent6>
      <a:hlink>
        <a:srgbClr val="FF732A"/>
      </a:hlink>
      <a:folHlink>
        <a:srgbClr val="3B4958"/>
      </a:folHlink>
    </a:clrScheme>
    <a:fontScheme name="Другая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ERS Symposium Template 2022">
  <a:themeElements>
    <a:clrScheme name="Custom 16">
      <a:dk1>
        <a:srgbClr val="000000"/>
      </a:dk1>
      <a:lt1>
        <a:srgbClr val="FFFFFF"/>
      </a:lt1>
      <a:dk2>
        <a:srgbClr val="3F4444"/>
      </a:dk2>
      <a:lt2>
        <a:srgbClr val="9DB0AC"/>
      </a:lt2>
      <a:accent1>
        <a:srgbClr val="830051"/>
      </a:accent1>
      <a:accent2>
        <a:srgbClr val="003865"/>
      </a:accent2>
      <a:accent3>
        <a:srgbClr val="3C1053"/>
      </a:accent3>
      <a:accent4>
        <a:srgbClr val="F0AB00"/>
      </a:accent4>
      <a:accent5>
        <a:srgbClr val="68D2DF"/>
      </a:accent5>
      <a:accent6>
        <a:srgbClr val="C4D600"/>
      </a:accent6>
      <a:hlink>
        <a:srgbClr val="D0006F"/>
      </a:hlink>
      <a:folHlink>
        <a:srgbClr val="9DB0AC"/>
      </a:folHlink>
    </a:clrScheme>
    <a:fontScheme name="Custom 9">
      <a:majorFont>
        <a:latin typeface="Calisto M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MI No Product">
  <a:themeElements>
    <a:clrScheme name="AZ MA Color Set">
      <a:dk1>
        <a:srgbClr val="000000"/>
      </a:dk1>
      <a:lt1>
        <a:srgbClr val="FFFFFF"/>
      </a:lt1>
      <a:dk2>
        <a:srgbClr val="3F4444"/>
      </a:dk2>
      <a:lt2>
        <a:srgbClr val="9DB0AC"/>
      </a:lt2>
      <a:accent1>
        <a:srgbClr val="7F134C"/>
      </a:accent1>
      <a:accent2>
        <a:srgbClr val="0D3759"/>
      </a:accent2>
      <a:accent3>
        <a:srgbClr val="65D2DF"/>
      </a:accent3>
      <a:accent4>
        <a:srgbClr val="3C1053"/>
      </a:accent4>
      <a:accent5>
        <a:srgbClr val="B5D820"/>
      </a:accent5>
      <a:accent6>
        <a:srgbClr val="F0AB00"/>
      </a:accent6>
      <a:hlink>
        <a:srgbClr val="7F134C"/>
      </a:hlink>
      <a:folHlink>
        <a:srgbClr val="9DB0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marL="230505" indent="-230505">
          <a:buClr>
            <a:schemeClr val="accent1"/>
          </a:buClr>
          <a:buFont typeface="Arial" panose="020B0604020202020204" pitchFamily="34" charset="0"/>
          <a:buChar char="•"/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MI No Product">
  <a:themeElements>
    <a:clrScheme name="AZ MA Color Set">
      <a:dk1>
        <a:srgbClr val="000000"/>
      </a:dk1>
      <a:lt1>
        <a:srgbClr val="FFFFFF"/>
      </a:lt1>
      <a:dk2>
        <a:srgbClr val="3F4444"/>
      </a:dk2>
      <a:lt2>
        <a:srgbClr val="9DB0AC"/>
      </a:lt2>
      <a:accent1>
        <a:srgbClr val="7F134C"/>
      </a:accent1>
      <a:accent2>
        <a:srgbClr val="0D3759"/>
      </a:accent2>
      <a:accent3>
        <a:srgbClr val="65D2DF"/>
      </a:accent3>
      <a:accent4>
        <a:srgbClr val="3C1053"/>
      </a:accent4>
      <a:accent5>
        <a:srgbClr val="B5D820"/>
      </a:accent5>
      <a:accent6>
        <a:srgbClr val="F0AB00"/>
      </a:accent6>
      <a:hlink>
        <a:srgbClr val="7F134C"/>
      </a:hlink>
      <a:folHlink>
        <a:srgbClr val="9DB0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marL="230505" indent="-230505">
          <a:buClr>
            <a:schemeClr val="accent1"/>
          </a:buClr>
          <a:buFont typeface="Arial" panose="020B0604020202020204" pitchFamily="34" charset="0"/>
          <a:buChar char="•"/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Z MA Color Set">
    <a:dk1>
      <a:srgbClr val="000000"/>
    </a:dk1>
    <a:lt1>
      <a:srgbClr val="FFFFFF"/>
    </a:lt1>
    <a:dk2>
      <a:srgbClr val="3F4444"/>
    </a:dk2>
    <a:lt2>
      <a:srgbClr val="9DB0AC"/>
    </a:lt2>
    <a:accent1>
      <a:srgbClr val="7F134C"/>
    </a:accent1>
    <a:accent2>
      <a:srgbClr val="0D3759"/>
    </a:accent2>
    <a:accent3>
      <a:srgbClr val="65D2DF"/>
    </a:accent3>
    <a:accent4>
      <a:srgbClr val="3C1053"/>
    </a:accent4>
    <a:accent5>
      <a:srgbClr val="B5D820"/>
    </a:accent5>
    <a:accent6>
      <a:srgbClr val="F0AB00"/>
    </a:accent6>
    <a:hlink>
      <a:srgbClr val="7F134C"/>
    </a:hlink>
    <a:folHlink>
      <a:srgbClr val="9DB0AC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Z MA Color Set">
    <a:dk1>
      <a:srgbClr val="000000"/>
    </a:dk1>
    <a:lt1>
      <a:srgbClr val="FFFFFF"/>
    </a:lt1>
    <a:dk2>
      <a:srgbClr val="3F4444"/>
    </a:dk2>
    <a:lt2>
      <a:srgbClr val="9DB0AC"/>
    </a:lt2>
    <a:accent1>
      <a:srgbClr val="7F134C"/>
    </a:accent1>
    <a:accent2>
      <a:srgbClr val="0D3759"/>
    </a:accent2>
    <a:accent3>
      <a:srgbClr val="65D2DF"/>
    </a:accent3>
    <a:accent4>
      <a:srgbClr val="3C1053"/>
    </a:accent4>
    <a:accent5>
      <a:srgbClr val="B5D820"/>
    </a:accent5>
    <a:accent6>
      <a:srgbClr val="F0AB00"/>
    </a:accent6>
    <a:hlink>
      <a:srgbClr val="7F134C"/>
    </a:hlink>
    <a:folHlink>
      <a:srgbClr val="9DB0AC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</TotalTime>
  <Words>4217</Words>
  <Application>Microsoft Office PowerPoint</Application>
  <PresentationFormat>Экран (4:3)</PresentationFormat>
  <Paragraphs>390</Paragraphs>
  <Slides>29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18</vt:i4>
      </vt:variant>
      <vt:variant>
        <vt:lpstr>Тема</vt:lpstr>
      </vt:variant>
      <vt:variant>
        <vt:i4>17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66" baseType="lpstr">
      <vt:lpstr>ＭＳ Ｐゴシック</vt:lpstr>
      <vt:lpstr>Aharoni</vt:lpstr>
      <vt:lpstr>Aptos</vt:lpstr>
      <vt:lpstr>Arial</vt:lpstr>
      <vt:lpstr>Arial Narrow</vt:lpstr>
      <vt:lpstr>Arial-BoldMT</vt:lpstr>
      <vt:lpstr>Calibri</vt:lpstr>
      <vt:lpstr>Calibri Light</vt:lpstr>
      <vt:lpstr>Calisto MT</vt:lpstr>
      <vt:lpstr>Courier New</vt:lpstr>
      <vt:lpstr>Futura PT Book</vt:lpstr>
      <vt:lpstr>Georgia</vt:lpstr>
      <vt:lpstr>Muller</vt:lpstr>
      <vt:lpstr>PT Sans</vt:lpstr>
      <vt:lpstr>Segoe UI</vt:lpstr>
      <vt:lpstr>Times New Roman</vt:lpstr>
      <vt:lpstr>Verdana</vt:lpstr>
      <vt:lpstr>Wingdings</vt:lpstr>
      <vt:lpstr>1_Тема Office</vt:lpstr>
      <vt:lpstr>Общие макеты</vt:lpstr>
      <vt:lpstr>ERS Symposium Template 2022</vt:lpstr>
      <vt:lpstr>2_Office Theme</vt:lpstr>
      <vt:lpstr>5_Office Theme</vt:lpstr>
      <vt:lpstr>MI No Product</vt:lpstr>
      <vt:lpstr>1_MI No Product</vt:lpstr>
      <vt:lpstr>4_Тема Office</vt:lpstr>
      <vt:lpstr>Специальное оформление</vt:lpstr>
      <vt:lpstr>4_Office Theme</vt:lpstr>
      <vt:lpstr>5_Тема Office</vt:lpstr>
      <vt:lpstr>6_Office Theme</vt:lpstr>
      <vt:lpstr>Office Theme</vt:lpstr>
      <vt:lpstr>Тема Office</vt:lpstr>
      <vt:lpstr>7_Office Theme</vt:lpstr>
      <vt:lpstr>2_Тема Office</vt:lpstr>
      <vt:lpstr>3_Тема Office</vt:lpstr>
      <vt:lpstr>Слайд think-cell</vt:lpstr>
      <vt:lpstr>think-cell Slide</vt:lpstr>
      <vt:lpstr>Презентация PowerPoint</vt:lpstr>
      <vt:lpstr>  Раскрытие возможного конфликта интересов</vt:lpstr>
      <vt:lpstr>Регламентация основ лекарственного обеспечения граждан в РФ: </vt:lpstr>
      <vt:lpstr>Регламентация основ лекарственного обеспечения граждан в РФ: </vt:lpstr>
      <vt:lpstr> </vt:lpstr>
      <vt:lpstr>Нормативное обеспечение терапии пациентов с БА:</vt:lpstr>
      <vt:lpstr>Проект клинических рекомендаций БА = новые медицинские стандарты:</vt:lpstr>
      <vt:lpstr>Презентация PowerPoint</vt:lpstr>
      <vt:lpstr>Нормативное обеспечение терапии пациентов с СКВ:</vt:lpstr>
      <vt:lpstr>Презентация PowerPoint</vt:lpstr>
      <vt:lpstr> </vt:lpstr>
      <vt:lpstr>Презентация PowerPoint</vt:lpstr>
      <vt:lpstr>Основные критерии включения лекарственных средств в программы омс </vt:lpstr>
      <vt:lpstr>Презентация PowerPoint</vt:lpstr>
      <vt:lpstr>Презентация PowerPoint</vt:lpstr>
      <vt:lpstr>Презентация PowerPoint</vt:lpstr>
      <vt:lpstr>Презентация PowerPoint</vt:lpstr>
      <vt:lpstr> Определение «жизненные показания» действующее законодательство не содержит. Однако, большой медицинский словарь подразумевает под жизненными показаниями показания витальные, требующие немедленного проведения данного лечебного мероприятия в связи с наличием непосредственной угрозы для жизни больного.  </vt:lpstr>
      <vt:lpstr>Презентация PowerPoint</vt:lpstr>
      <vt:lpstr>Презентация PowerPoint</vt:lpstr>
      <vt:lpstr>GINA 2022: тактика выбора ГИБП для терапии Т2- астмы</vt:lpstr>
      <vt:lpstr>Презентация PowerPoint</vt:lpstr>
      <vt:lpstr>КЛИНИЧЕСКИЙ ПРОФИЛЬ ПАЦИЕНТА С ТЯЖЕЛОЙ ЭОЗИНОФИЛЬНОЙ АСТМОЙ</vt:lpstr>
      <vt:lpstr>Презентация PowerPoint</vt:lpstr>
      <vt:lpstr>ПОЛУЧАЯ  ПРЕПАРАТ ФАЗЕНРА  БОЛЬШАЯ ЧАСТЬ ПАЦИЕНТОВ С ЭОЗИНОФИЛЬНЫМ ФЕНОТИПОМ ТЯЖЕЛОЙ БА НЕ ИМЕЛИ ОБОСТРЕНИЙ КАК В 1Й, ТАК И ВО 2Й ГОД ТЕРАПИИ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Olga Rizakhanova</dc:creator>
  <cp:lastModifiedBy>Savchenko, Elena</cp:lastModifiedBy>
  <cp:revision>585</cp:revision>
  <dcterms:created xsi:type="dcterms:W3CDTF">2020-05-22T10:48:00Z</dcterms:created>
  <dcterms:modified xsi:type="dcterms:W3CDTF">2024-09-24T06:54:15Z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40CEF3903089408086C48080AAA6766C_13</vt:lpwstr>
  </property>
  <property fmtid="{D5CDD505-2E9C-101B-9397-08002B2CF9AE}" pid="3" name="KSOProductBuildVer">
    <vt:lpwstr>1049-12.2.0.18283</vt:lpwstr>
  </property>
</Properties>
</file>